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8"/>
  </p:notesMasterIdLst>
  <p:sldIdLst>
    <p:sldId id="268" r:id="rId2"/>
    <p:sldId id="258" r:id="rId3"/>
    <p:sldId id="257" r:id="rId4"/>
    <p:sldId id="272" r:id="rId5"/>
    <p:sldId id="259" r:id="rId6"/>
    <p:sldId id="273" r:id="rId7"/>
    <p:sldId id="274" r:id="rId8"/>
    <p:sldId id="275" r:id="rId9"/>
    <p:sldId id="276" r:id="rId10"/>
    <p:sldId id="277" r:id="rId11"/>
    <p:sldId id="278" r:id="rId12"/>
    <p:sldId id="279" r:id="rId13"/>
    <p:sldId id="280" r:id="rId14"/>
    <p:sldId id="281" r:id="rId15"/>
    <p:sldId id="282" r:id="rId16"/>
    <p:sldId id="283"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ian" initials="c"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D8FE7"/>
    <a:srgbClr val="405AD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706" autoAdjust="0"/>
  </p:normalViewPr>
  <p:slideViewPr>
    <p:cSldViewPr snapToGrid="0">
      <p:cViewPr>
        <p:scale>
          <a:sx n="100" d="100"/>
          <a:sy n="100" d="100"/>
        </p:scale>
        <p:origin x="-294" y="-16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A0AD4E-F217-4CB4-ACC3-4C917A011A12}" type="datetimeFigureOut">
              <a:rPr lang="it-IT" smtClean="0"/>
              <a:pPr/>
              <a:t>19/11/2017</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94FFD0-7D5E-4138-AAFF-A7F319ED1D27}" type="slidenum">
              <a:rPr lang="it-IT" smtClean="0"/>
              <a:pPr/>
              <a:t>‹N›</a:t>
            </a:fld>
            <a:endParaRPr lang="it-IT" dirty="0"/>
          </a:p>
        </p:txBody>
      </p:sp>
    </p:spTree>
    <p:extLst>
      <p:ext uri="{BB962C8B-B14F-4D97-AF65-F5344CB8AC3E}">
        <p14:creationId xmlns:p14="http://schemas.microsoft.com/office/powerpoint/2010/main" xmlns="" val="3694362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8"/>
            <a:ext cx="103632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11785600" y="274641"/>
            <a:ext cx="36576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12800" y="274641"/>
            <a:ext cx="107696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3 colonne">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7" name="Date Placeholder 6"/>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8" name="Footer Placeholder 7"/>
          <p:cNvSpPr>
            <a:spLocks noGrp="1"/>
          </p:cNvSpPr>
          <p:nvPr>
            <p:ph type="ftr" sz="quarter" idx="11"/>
          </p:nvPr>
        </p:nvSpPr>
        <p:spPr/>
        <p:txBody>
          <a:bodyPr/>
          <a:lstStyle/>
          <a:p>
            <a:endParaRPr lang="it-IT" dirty="0"/>
          </a:p>
        </p:txBody>
      </p:sp>
      <p:sp>
        <p:nvSpPr>
          <p:cNvPr id="9" name="Slide Number Placeholder 8"/>
          <p:cNvSpPr>
            <a:spLocks noGrp="1"/>
          </p:cNvSpPr>
          <p:nvPr>
            <p:ph type="sldNum" sz="quarter" idx="12"/>
          </p:nvPr>
        </p:nvSpPr>
        <p:spPr/>
        <p:txBody>
          <a:bodyPr/>
          <a:lstStyle/>
          <a:p>
            <a:fld id="{27214839-B712-4FA5-8C46-C70504954E6A}" type="slidenum">
              <a:rPr lang="it-IT" smtClean="0"/>
              <a:pPr/>
              <a:t>‹N›</a:t>
            </a:fld>
            <a:endParaRPr lang="it-IT" dirty="0"/>
          </a:p>
        </p:txBody>
      </p:sp>
    </p:spTree>
    <p:extLst>
      <p:ext uri="{BB962C8B-B14F-4D97-AF65-F5344CB8AC3E}">
        <p14:creationId xmlns:p14="http://schemas.microsoft.com/office/powerpoint/2010/main" xmlns="" val="2226634187"/>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3"/>
            <a:ext cx="103632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128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82296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2" y="273050"/>
            <a:ext cx="4011084"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2657DB5-9500-4CF9-8E9E-7EC10CF5A9D8}" type="datetimeFigureOut">
              <a:rPr lang="it-IT" smtClean="0"/>
              <a:pPr/>
              <a:t>19/11/2017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27214839-B712-4FA5-8C46-C70504954E6A}" type="slidenum">
              <a:rPr lang="it-IT" smtClean="0"/>
              <a:pPr/>
              <a:t>‹N›</a:t>
            </a:fld>
            <a:endParaRPr lang="it-IT" dirty="0"/>
          </a:p>
        </p:txBody>
      </p:sp>
    </p:spTree>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657DB5-9500-4CF9-8E9E-7EC10CF5A9D8}" type="datetimeFigureOut">
              <a:rPr lang="it-IT" smtClean="0"/>
              <a:pPr/>
              <a:t>19/11/2017</a:t>
            </a:fld>
            <a:endParaRPr lang="it-IT" dirty="0"/>
          </a:p>
        </p:txBody>
      </p:sp>
      <p:sp>
        <p:nvSpPr>
          <p:cNvPr id="5" name="Segnaposto piè di pagina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214839-B712-4FA5-8C46-C70504954E6A}" type="slidenum">
              <a:rPr lang="it-IT" smtClean="0"/>
              <a:pPr/>
              <a:t>‹N›</a:t>
            </a:fld>
            <a:endParaRPr lang="it-IT"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Lst>
  <p:transition spd="med">
    <p:fade/>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pic>
        <p:nvPicPr>
          <p:cNvPr id="7" name="Segnaposto contenuto 6" descr="DSC_0771.JPG"/>
          <p:cNvPicPr>
            <a:picLocks noGrp="1" noChangeAspect="1"/>
          </p:cNvPicPr>
          <p:nvPr>
            <p:ph idx="1"/>
          </p:nvPr>
        </p:nvPicPr>
        <p:blipFill>
          <a:blip r:embed="rId2" cstate="print"/>
          <a:stretch>
            <a:fillRect/>
          </a:stretch>
        </p:blipFill>
        <p:spPr>
          <a:xfrm>
            <a:off x="0" y="0"/>
            <a:ext cx="12192000" cy="6931300"/>
          </a:xfrm>
        </p:spPr>
      </p:pic>
      <p:sp>
        <p:nvSpPr>
          <p:cNvPr id="5" name="Rettangolo 4"/>
          <p:cNvSpPr/>
          <p:nvPr/>
        </p:nvSpPr>
        <p:spPr>
          <a:xfrm>
            <a:off x="0" y="0"/>
            <a:ext cx="12192000" cy="3847207"/>
          </a:xfrm>
          <a:prstGeom prst="rect">
            <a:avLst/>
          </a:prstGeom>
          <a:noFill/>
        </p:spPr>
        <p:txBody>
          <a:bodyPr wrap="square" lIns="91440" tIns="45720" rIns="91440" bIns="45720">
            <a:spAutoFit/>
          </a:bodyPr>
          <a:lstStyle/>
          <a:p>
            <a:pPr algn="ctr"/>
            <a:endParaRPr lang="it-IT" sz="1200" b="1" dirty="0" smtClean="0">
              <a:ln w="0"/>
              <a:solidFill>
                <a:srgbClr val="7D8FE7"/>
              </a:solidFill>
              <a:effectLst>
                <a:outerShdw blurRad="38100" dist="25400" dir="5400000" algn="ctr" rotWithShape="0">
                  <a:srgbClr val="6E747A">
                    <a:alpha val="43000"/>
                  </a:srgbClr>
                </a:outerShdw>
              </a:effectLst>
              <a:latin typeface="MV Boli" pitchFamily="2" charset="0"/>
              <a:cs typeface="MV Boli" pitchFamily="2" charset="0"/>
            </a:endParaRPr>
          </a:p>
          <a:p>
            <a:pPr algn="ctr"/>
            <a:r>
              <a:rPr lang="it-IT" sz="6000" b="1" dirty="0" smtClean="0">
                <a:ln w="0"/>
                <a:solidFill>
                  <a:srgbClr val="7D8FE7"/>
                </a:solidFill>
                <a:effectLst>
                  <a:outerShdw blurRad="38100" dist="25400" dir="5400000" algn="ctr" rotWithShape="0">
                    <a:srgbClr val="6E747A">
                      <a:alpha val="43000"/>
                    </a:srgbClr>
                  </a:outerShdw>
                </a:effectLst>
                <a:latin typeface="MV Boli" pitchFamily="2" charset="0"/>
                <a:cs typeface="MV Boli" pitchFamily="2" charset="0"/>
              </a:rPr>
              <a:t>Diario di viaggio</a:t>
            </a:r>
          </a:p>
          <a:p>
            <a:pPr algn="ctr"/>
            <a:r>
              <a:rPr lang="it-IT" sz="3600" b="1" cap="none" spc="0" dirty="0" smtClean="0">
                <a:ln w="0"/>
                <a:solidFill>
                  <a:srgbClr val="7D8FE7"/>
                </a:solidFill>
                <a:effectLst>
                  <a:outerShdw blurRad="38100" dist="25400" dir="5400000" algn="ctr" rotWithShape="0">
                    <a:srgbClr val="6E747A">
                      <a:alpha val="43000"/>
                    </a:srgbClr>
                  </a:outerShdw>
                </a:effectLst>
                <a:latin typeface="MV Boli" pitchFamily="2" charset="0"/>
                <a:cs typeface="MV Boli" pitchFamily="2" charset="0"/>
              </a:rPr>
              <a:t>Viaggio a Trieste – Basovizza</a:t>
            </a:r>
          </a:p>
          <a:p>
            <a:pPr algn="ctr"/>
            <a:r>
              <a:rPr lang="it-IT" sz="2800" b="1" dirty="0" smtClean="0">
                <a:ln w="0"/>
                <a:solidFill>
                  <a:srgbClr val="7D8FE7"/>
                </a:solidFill>
                <a:effectLst>
                  <a:outerShdw blurRad="38100" dist="25400" dir="5400000" algn="ctr" rotWithShape="0">
                    <a:srgbClr val="6E747A">
                      <a:alpha val="43000"/>
                    </a:srgbClr>
                  </a:outerShdw>
                </a:effectLst>
                <a:latin typeface="MV Boli" pitchFamily="2" charset="0"/>
                <a:cs typeface="MV Boli" pitchFamily="2" charset="0"/>
              </a:rPr>
              <a:t>8-9 novembre 2017</a:t>
            </a:r>
          </a:p>
          <a:p>
            <a:pPr algn="ctr"/>
            <a:r>
              <a:rPr lang="it-IT" sz="5400" b="0" cap="none" spc="0" dirty="0" smtClean="0">
                <a:ln w="0"/>
                <a:solidFill>
                  <a:schemeClr val="accent1"/>
                </a:solidFill>
                <a:effectLst>
                  <a:outerShdw blurRad="38100" dist="25400" dir="5400000" algn="ctr" rotWithShape="0">
                    <a:srgbClr val="6E747A">
                      <a:alpha val="43000"/>
                    </a:srgbClr>
                  </a:outerShdw>
                </a:effectLst>
                <a:latin typeface="MV Boli" pitchFamily="2" charset="0"/>
                <a:cs typeface="MV Boli" pitchFamily="2" charset="0"/>
              </a:rPr>
              <a:t> </a:t>
            </a:r>
          </a:p>
          <a:p>
            <a:pPr algn="ctr"/>
            <a:endParaRPr lang="it-IT" sz="5400" b="0" cap="none" spc="0" dirty="0">
              <a:ln w="0"/>
              <a:solidFill>
                <a:schemeClr val="accent1"/>
              </a:solidFill>
              <a:effectLst>
                <a:outerShdw blurRad="38100" dist="25400" dir="5400000" algn="ctr" rotWithShape="0">
                  <a:srgbClr val="6E747A">
                    <a:alpha val="43000"/>
                  </a:srgbClr>
                </a:outerShdw>
              </a:effectLst>
            </a:endParaRPr>
          </a:p>
        </p:txBody>
      </p:sp>
      <p:sp>
        <p:nvSpPr>
          <p:cNvPr id="6" name="CasellaDiTesto 5"/>
          <p:cNvSpPr txBox="1"/>
          <p:nvPr/>
        </p:nvSpPr>
        <p:spPr>
          <a:xfrm>
            <a:off x="9896474" y="6143625"/>
            <a:ext cx="2047875" cy="584775"/>
          </a:xfrm>
          <a:prstGeom prst="rect">
            <a:avLst/>
          </a:prstGeom>
          <a:noFill/>
        </p:spPr>
        <p:txBody>
          <a:bodyPr wrap="square" rtlCol="0">
            <a:spAutoFit/>
          </a:bodyPr>
          <a:lstStyle/>
          <a:p>
            <a:r>
              <a:rPr lang="it-IT" sz="1600" b="1" dirty="0" smtClean="0">
                <a:ln w="0"/>
                <a:solidFill>
                  <a:schemeClr val="bg1"/>
                </a:solidFill>
                <a:latin typeface="MV Boli" pitchFamily="2" charset="0"/>
                <a:cs typeface="MV Boli" pitchFamily="2" charset="0"/>
              </a:rPr>
              <a:t>ALICE VARDARO</a:t>
            </a:r>
          </a:p>
          <a:p>
            <a:r>
              <a:rPr lang="it-IT" sz="1600" b="1" dirty="0" smtClean="0">
                <a:ln w="0"/>
                <a:solidFill>
                  <a:schemeClr val="bg1"/>
                </a:solidFill>
                <a:latin typeface="MV Boli" pitchFamily="2" charset="0"/>
                <a:cs typeface="MV Boli" pitchFamily="2" charset="0"/>
              </a:rPr>
              <a:t>4AL</a:t>
            </a:r>
          </a:p>
        </p:txBody>
      </p:sp>
    </p:spTree>
    <p:extLst>
      <p:ext uri="{BB962C8B-B14F-4D97-AF65-F5344CB8AC3E}">
        <p14:creationId xmlns:p14="http://schemas.microsoft.com/office/powerpoint/2010/main" xmlns="" val="252356740"/>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09600" y="1371599"/>
            <a:ext cx="4457699" cy="5016758"/>
          </a:xfrm>
          <a:prstGeom prst="rect">
            <a:avLst/>
          </a:prstGeom>
          <a:noFill/>
        </p:spPr>
        <p:txBody>
          <a:bodyPr wrap="square" rtlCol="0">
            <a:spAutoFit/>
          </a:bodyPr>
          <a:lstStyle/>
          <a:p>
            <a:r>
              <a:rPr lang="it-IT" sz="1600" dirty="0" smtClean="0"/>
              <a:t>Il </a:t>
            </a:r>
            <a:r>
              <a:rPr lang="it-IT" sz="1600" b="1" dirty="0" smtClean="0"/>
              <a:t>TIB</a:t>
            </a:r>
            <a:r>
              <a:rPr lang="it-IT" sz="1600" dirty="0" smtClean="0"/>
              <a:t> interviene </a:t>
            </a:r>
            <a:r>
              <a:rPr lang="it-IT" sz="1600" dirty="0" smtClean="0"/>
              <a:t>nell’analisi di fattibilità e nello sviluppo, collaudo e manutenzione di soluzioni software in ambito medico e biotecnologico; garantisce la corretta gestione di sistemi informativi, l’integrazione di sistemi informatici ospedalieri (cartelle cliniche, PACS, RIS, LIS, ecc.), e l’amministrazione di complesse infrastrutture di rete in aziende pubbliche e private, nazionali e internazionali del settore Nuove Tecnologie della Vita.</a:t>
            </a:r>
          </a:p>
          <a:p>
            <a:endParaRPr lang="it-IT" sz="1600" dirty="0" smtClean="0"/>
          </a:p>
          <a:p>
            <a:r>
              <a:rPr lang="it-IT" sz="1600" dirty="0" smtClean="0"/>
              <a:t>Il percorso formativo in linea con le strategie di "Industria 4.0", include da quest'anno l'acquisizione di competenze per la realizzazione di sistemi di realtà aumentata (AR), realtà virtuale (VR), realtà mista (MR), programmazione 3D nel settore biomedicale a supporto della pratica clinica e della gestione della manutenzione; favorisce l'estrazione di conoscenza attraverso il supporto e lo sviluppo di piattaforme IoHT.</a:t>
            </a:r>
            <a:endParaRPr lang="it-IT" sz="1600" dirty="0"/>
          </a:p>
        </p:txBody>
      </p:sp>
      <p:pic>
        <p:nvPicPr>
          <p:cNvPr id="31746" name="Picture 2"/>
          <p:cNvPicPr>
            <a:picLocks noChangeAspect="1" noChangeArrowheads="1"/>
          </p:cNvPicPr>
          <p:nvPr/>
        </p:nvPicPr>
        <p:blipFill>
          <a:blip r:embed="rId2" cstate="print"/>
          <a:srcRect/>
          <a:stretch>
            <a:fillRect/>
          </a:stretch>
        </p:blipFill>
        <p:spPr bwMode="auto">
          <a:xfrm>
            <a:off x="5543549" y="2076451"/>
            <a:ext cx="5866673" cy="3070226"/>
          </a:xfrm>
          <a:prstGeom prst="rect">
            <a:avLst/>
          </a:prstGeom>
          <a:noFill/>
          <a:ln w="9525">
            <a:noFill/>
            <a:miter lim="800000"/>
            <a:headEnd/>
            <a:tailEnd/>
          </a:ln>
        </p:spPr>
      </p:pic>
      <p:sp>
        <p:nvSpPr>
          <p:cNvPr id="4" name="CasellaDiTesto 3"/>
          <p:cNvSpPr txBox="1"/>
          <p:nvPr/>
        </p:nvSpPr>
        <p:spPr>
          <a:xfrm>
            <a:off x="704850" y="771525"/>
            <a:ext cx="4362450" cy="369332"/>
          </a:xfrm>
          <a:prstGeom prst="rect">
            <a:avLst/>
          </a:prstGeom>
          <a:noFill/>
        </p:spPr>
        <p:txBody>
          <a:bodyPr wrap="square" rtlCol="0">
            <a:spAutoFit/>
          </a:bodyPr>
          <a:lstStyle/>
          <a:p>
            <a:r>
              <a:rPr lang="it-IT" b="1" dirty="0" smtClean="0"/>
              <a:t>TIB  Tecnico di Informatica Biomedica</a:t>
            </a:r>
            <a:endParaRPr lang="it-IT" b="1" dirty="0"/>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54126" y="539234"/>
            <a:ext cx="4168129" cy="369332"/>
          </a:xfrm>
          <a:prstGeom prst="rect">
            <a:avLst/>
          </a:prstGeom>
        </p:spPr>
        <p:txBody>
          <a:bodyPr wrap="none">
            <a:spAutoFit/>
          </a:bodyPr>
          <a:lstStyle/>
          <a:p>
            <a:r>
              <a:rPr lang="it-IT" b="1" dirty="0" smtClean="0"/>
              <a:t>TAB  </a:t>
            </a:r>
            <a:r>
              <a:rPr lang="it-IT" b="1" dirty="0" smtClean="0"/>
              <a:t>Tecnico </a:t>
            </a:r>
            <a:r>
              <a:rPr lang="it-IT" b="1" dirty="0" smtClean="0"/>
              <a:t>Apparecchiature Biomediche</a:t>
            </a:r>
            <a:endParaRPr lang="it-IT" b="1" dirty="0"/>
          </a:p>
        </p:txBody>
      </p:sp>
      <p:sp>
        <p:nvSpPr>
          <p:cNvPr id="3" name="CasellaDiTesto 2"/>
          <p:cNvSpPr txBox="1"/>
          <p:nvPr/>
        </p:nvSpPr>
        <p:spPr>
          <a:xfrm>
            <a:off x="609600" y="1371599"/>
            <a:ext cx="5305425" cy="2062103"/>
          </a:xfrm>
          <a:prstGeom prst="rect">
            <a:avLst/>
          </a:prstGeom>
          <a:noFill/>
        </p:spPr>
        <p:txBody>
          <a:bodyPr wrap="square" rtlCol="0">
            <a:spAutoFit/>
          </a:bodyPr>
          <a:lstStyle/>
          <a:p>
            <a:r>
              <a:rPr lang="it-IT" sz="1600" dirty="0" smtClean="0"/>
              <a:t>Il </a:t>
            </a:r>
            <a:r>
              <a:rPr lang="it-IT" sz="1600" b="1" dirty="0" smtClean="0"/>
              <a:t>TAB</a:t>
            </a:r>
            <a:r>
              <a:rPr lang="it-IT" sz="1600" dirty="0" smtClean="0"/>
              <a:t> valorizza </a:t>
            </a:r>
            <a:r>
              <a:rPr lang="it-IT" sz="1600" dirty="0" smtClean="0"/>
              <a:t>e supporta la buona pratica clinica, ha competenze nei settori elettronico ed elettromeccanico ed è capace di installare e calibrare periodicamente le strumentazioni biomedicali, di diagnostica per immagini e di laboratorio analisi; provvede al loro collaudo, alla manutenzione sia preventiva che correttiva e alle verifiche di sicurezza elettrica.</a:t>
            </a:r>
          </a:p>
          <a:p>
            <a:endParaRPr lang="it-IT" sz="1600" dirty="0" smtClean="0"/>
          </a:p>
        </p:txBody>
      </p:sp>
      <p:pic>
        <p:nvPicPr>
          <p:cNvPr id="4" name="Immagine 3" descr="DSC_0833.JPG"/>
          <p:cNvPicPr>
            <a:picLocks noChangeAspect="1"/>
          </p:cNvPicPr>
          <p:nvPr/>
        </p:nvPicPr>
        <p:blipFill>
          <a:blip r:embed="rId2" cstate="print"/>
          <a:stretch>
            <a:fillRect/>
          </a:stretch>
        </p:blipFill>
        <p:spPr>
          <a:xfrm>
            <a:off x="6672261" y="885825"/>
            <a:ext cx="4672013" cy="3114675"/>
          </a:xfrm>
          <a:prstGeom prst="rect">
            <a:avLst/>
          </a:prstGeom>
        </p:spPr>
      </p:pic>
      <p:pic>
        <p:nvPicPr>
          <p:cNvPr id="5" name="Immagine 4" descr="DSC_0836.JPG"/>
          <p:cNvPicPr>
            <a:picLocks noChangeAspect="1"/>
          </p:cNvPicPr>
          <p:nvPr/>
        </p:nvPicPr>
        <p:blipFill>
          <a:blip r:embed="rId3" cstate="print"/>
          <a:stretch>
            <a:fillRect/>
          </a:stretch>
        </p:blipFill>
        <p:spPr>
          <a:xfrm>
            <a:off x="742950" y="3514725"/>
            <a:ext cx="4660156" cy="3009900"/>
          </a:xfrm>
          <a:prstGeom prst="rect">
            <a:avLst/>
          </a:prstGeom>
        </p:spPr>
      </p:pic>
      <p:sp>
        <p:nvSpPr>
          <p:cNvPr id="6" name="CasellaDiTesto 5"/>
          <p:cNvSpPr txBox="1"/>
          <p:nvPr/>
        </p:nvSpPr>
        <p:spPr>
          <a:xfrm>
            <a:off x="6534151" y="4124324"/>
            <a:ext cx="5229224" cy="2062103"/>
          </a:xfrm>
          <a:prstGeom prst="rect">
            <a:avLst/>
          </a:prstGeom>
          <a:noFill/>
        </p:spPr>
        <p:txBody>
          <a:bodyPr wrap="square" rtlCol="0">
            <a:spAutoFit/>
          </a:bodyPr>
          <a:lstStyle/>
          <a:p>
            <a:endParaRPr lang="it-IT" sz="1600" dirty="0" smtClean="0"/>
          </a:p>
          <a:p>
            <a:r>
              <a:rPr lang="it-IT" sz="1600" dirty="0" smtClean="0"/>
              <a:t>Il percorso formativo, in linea con le strategie di “Industria 4.0”, include da quest’anno l’acquisizione di competenze per la modellazione e la stampa 3D nel settore biomedicale, approfondisce l’acquisizione e la trasmissione di segnali biomedici, nonché la digitalizzazione delle informazioni per la manutenzione e per le previsioni di guasto delle apparecchiature biomediche su piattaforme IoHT e IoT.</a:t>
            </a:r>
            <a:endParaRPr lang="it-IT" sz="1600" dirty="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19101" y="600075"/>
            <a:ext cx="9210674" cy="369332"/>
          </a:xfrm>
          <a:prstGeom prst="rect">
            <a:avLst/>
          </a:prstGeom>
          <a:noFill/>
        </p:spPr>
        <p:txBody>
          <a:bodyPr wrap="square" rtlCol="0">
            <a:spAutoFit/>
          </a:bodyPr>
          <a:lstStyle/>
          <a:p>
            <a:r>
              <a:rPr lang="it-IT" dirty="0" smtClean="0"/>
              <a:t>La giornata è proseguita con la visita all’ Elettra Sincrotrone Trieste a BasovIzza</a:t>
            </a:r>
            <a:endParaRPr lang="it-IT" dirty="0"/>
          </a:p>
        </p:txBody>
      </p:sp>
      <p:sp>
        <p:nvSpPr>
          <p:cNvPr id="3" name="CasellaDiTesto 2"/>
          <p:cNvSpPr txBox="1"/>
          <p:nvPr/>
        </p:nvSpPr>
        <p:spPr>
          <a:xfrm>
            <a:off x="333374" y="1209675"/>
            <a:ext cx="5610226" cy="1292662"/>
          </a:xfrm>
          <a:prstGeom prst="rect">
            <a:avLst/>
          </a:prstGeom>
          <a:noFill/>
        </p:spPr>
        <p:txBody>
          <a:bodyPr wrap="square" rtlCol="0">
            <a:spAutoFit/>
          </a:bodyPr>
          <a:lstStyle/>
          <a:p>
            <a:r>
              <a:rPr lang="it-IT" sz="1600" b="1" dirty="0" smtClean="0"/>
              <a:t>Elettra Sincrotrone Trieste </a:t>
            </a:r>
            <a:r>
              <a:rPr lang="it-IT" sz="1600" dirty="0" smtClean="0"/>
              <a:t>è un centro di ricerca internazionale multidisciplinare di eccellenza specializzato nella generazione di luce di sincrotrone e di laser ad elettroni liberi di alta qualità e nelle sue applicazioni nelle scienze dei materiali e della vita</a:t>
            </a:r>
            <a:r>
              <a:rPr lang="it-IT" sz="1600" dirty="0" smtClean="0"/>
              <a:t>.</a:t>
            </a:r>
          </a:p>
          <a:p>
            <a:endParaRPr lang="it-IT" sz="1400" dirty="0"/>
          </a:p>
        </p:txBody>
      </p:sp>
      <p:sp>
        <p:nvSpPr>
          <p:cNvPr id="4" name="CasellaDiTesto 3"/>
          <p:cNvSpPr txBox="1"/>
          <p:nvPr/>
        </p:nvSpPr>
        <p:spPr>
          <a:xfrm>
            <a:off x="6848474" y="2924175"/>
            <a:ext cx="4619625" cy="3293209"/>
          </a:xfrm>
          <a:prstGeom prst="rect">
            <a:avLst/>
          </a:prstGeom>
          <a:noFill/>
        </p:spPr>
        <p:txBody>
          <a:bodyPr wrap="square" rtlCol="0">
            <a:spAutoFit/>
          </a:bodyPr>
          <a:lstStyle/>
          <a:p>
            <a:r>
              <a:rPr lang="it-IT" sz="1600" dirty="0" smtClean="0"/>
              <a:t>Le principali risorse del centro di ricerca sono due sorgenti avanzate di luce, </a:t>
            </a:r>
            <a:r>
              <a:rPr lang="it-IT" sz="1600" b="1" dirty="0" smtClean="0"/>
              <a:t>l'anello di accumulazione </a:t>
            </a:r>
            <a:r>
              <a:rPr lang="it-IT" sz="1600" b="1" dirty="0" smtClean="0"/>
              <a:t>ELETTRA </a:t>
            </a:r>
            <a:r>
              <a:rPr lang="it-IT" sz="1600" b="1" dirty="0" smtClean="0"/>
              <a:t>ed il laser a elettroni liberi </a:t>
            </a:r>
            <a:r>
              <a:rPr lang="it-IT" sz="1600" b="1" dirty="0" smtClean="0"/>
              <a:t>FERMI (FEL)</a:t>
            </a:r>
            <a:r>
              <a:rPr lang="it-IT" sz="1600" dirty="0" smtClean="0"/>
              <a:t>. </a:t>
            </a:r>
            <a:r>
              <a:rPr lang="it-IT" sz="1600" dirty="0" smtClean="0"/>
              <a:t>Operative con continuità (H24), esse forniscono nel complesso luce di "colore" e qualità definita ad oltre 30 stazioni sperimentali che consentono di caratterizzare la struttura e la funzione dei materiali, con sensibilità fino al livello molecolare ed atomico. Questi potenti mezzi sono utilizzati da una vasta comunità di ricercatori provenienti dall'accademia e dall'industria per fabbricare nanostrutture e dispositivi, </a:t>
            </a:r>
            <a:r>
              <a:rPr lang="it-IT" sz="1600" dirty="0" smtClean="0"/>
              <a:t>nonché </a:t>
            </a:r>
            <a:r>
              <a:rPr lang="it-IT" sz="1600" dirty="0" smtClean="0"/>
              <a:t>sviluppare nuovi processi tecnologici.</a:t>
            </a:r>
            <a:endParaRPr lang="it-IT" sz="1600" dirty="0"/>
          </a:p>
        </p:txBody>
      </p:sp>
      <p:pic>
        <p:nvPicPr>
          <p:cNvPr id="32772" name="Picture 4" descr="Risultati immagini per elettra sincrotrone trieste basovizza ts"/>
          <p:cNvPicPr>
            <a:picLocks noChangeAspect="1" noChangeArrowheads="1"/>
          </p:cNvPicPr>
          <p:nvPr/>
        </p:nvPicPr>
        <p:blipFill>
          <a:blip r:embed="rId2" cstate="print"/>
          <a:srcRect/>
          <a:stretch>
            <a:fillRect/>
          </a:stretch>
        </p:blipFill>
        <p:spPr bwMode="auto">
          <a:xfrm>
            <a:off x="7572374" y="457200"/>
            <a:ext cx="3800475" cy="2112965"/>
          </a:xfrm>
          <a:prstGeom prst="rect">
            <a:avLst/>
          </a:prstGeom>
          <a:noFill/>
        </p:spPr>
      </p:pic>
      <p:pic>
        <p:nvPicPr>
          <p:cNvPr id="32774" name="Picture 6" descr="Risultati immagini per fermi trieste"/>
          <p:cNvPicPr>
            <a:picLocks noChangeAspect="1" noChangeArrowheads="1"/>
          </p:cNvPicPr>
          <p:nvPr/>
        </p:nvPicPr>
        <p:blipFill>
          <a:blip r:embed="rId3" cstate="print"/>
          <a:srcRect/>
          <a:stretch>
            <a:fillRect/>
          </a:stretch>
        </p:blipFill>
        <p:spPr bwMode="auto">
          <a:xfrm>
            <a:off x="365125" y="2687637"/>
            <a:ext cx="6283325" cy="3447195"/>
          </a:xfrm>
          <a:prstGeom prst="rect">
            <a:avLst/>
          </a:prstGeom>
          <a:noFill/>
        </p:spPr>
      </p:pic>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81000" y="428625"/>
            <a:ext cx="5667375" cy="2308324"/>
          </a:xfrm>
          <a:prstGeom prst="rect">
            <a:avLst/>
          </a:prstGeom>
          <a:noFill/>
        </p:spPr>
        <p:txBody>
          <a:bodyPr wrap="square" rtlCol="0">
            <a:spAutoFit/>
          </a:bodyPr>
          <a:lstStyle/>
          <a:p>
            <a:r>
              <a:rPr lang="it-IT" sz="1600" b="1" dirty="0" smtClean="0"/>
              <a:t>ELETTRA</a:t>
            </a:r>
            <a:r>
              <a:rPr lang="it-IT" sz="1600" dirty="0" smtClean="0"/>
              <a:t> </a:t>
            </a:r>
            <a:r>
              <a:rPr lang="it-IT" sz="1600" dirty="0" smtClean="0"/>
              <a:t>è una sorgente di luce di sincrotrone di terza generazione.  Il fascio di elettroni, che circola nell'anello di accumulazione a velocità prossime a quelle della luce, passando attraverso una serie di dispositivi magnetici produce una radiazione di altissima intensità e brillanza, a frequenze che vanno dall'infrarosso ai raggi x.  I fasci di fotoni, raccolti da sistemi ottici, vengono collimati lungo le linee di luce per raggiungere le stazioni sperimentali dove sono disponibili diverse tecniche di indagine analitica e di trattamento dei materiali. </a:t>
            </a:r>
            <a:endParaRPr lang="it-IT" sz="1600" dirty="0"/>
          </a:p>
        </p:txBody>
      </p:sp>
      <p:pic>
        <p:nvPicPr>
          <p:cNvPr id="3" name="Immagine 2" descr="DSC_0840.JPG"/>
          <p:cNvPicPr>
            <a:picLocks noChangeAspect="1"/>
          </p:cNvPicPr>
          <p:nvPr/>
        </p:nvPicPr>
        <p:blipFill>
          <a:blip r:embed="rId2" cstate="print"/>
          <a:stretch>
            <a:fillRect/>
          </a:stretch>
        </p:blipFill>
        <p:spPr>
          <a:xfrm>
            <a:off x="6638923" y="361951"/>
            <a:ext cx="4786311" cy="3190874"/>
          </a:xfrm>
          <a:prstGeom prst="rect">
            <a:avLst/>
          </a:prstGeom>
        </p:spPr>
      </p:pic>
      <p:sp>
        <p:nvSpPr>
          <p:cNvPr id="6" name="CasellaDiTesto 5"/>
          <p:cNvSpPr txBox="1"/>
          <p:nvPr/>
        </p:nvSpPr>
        <p:spPr>
          <a:xfrm>
            <a:off x="6448424" y="4000500"/>
            <a:ext cx="5086349" cy="1815882"/>
          </a:xfrm>
          <a:prstGeom prst="rect">
            <a:avLst/>
          </a:prstGeom>
          <a:noFill/>
        </p:spPr>
        <p:txBody>
          <a:bodyPr wrap="square" rtlCol="0">
            <a:spAutoFit/>
          </a:bodyPr>
          <a:lstStyle/>
          <a:p>
            <a:r>
              <a:rPr lang="it-IT" sz="1600" dirty="0" smtClean="0"/>
              <a:t>La </a:t>
            </a:r>
            <a:r>
              <a:rPr lang="it-IT" sz="1600" dirty="0" smtClean="0"/>
              <a:t>luce prodotta, che risulta essere dieci miliardi di volte più brillante di quella generata da sorgenti di radiazione convenzionali, consente </a:t>
            </a:r>
            <a:r>
              <a:rPr lang="it-IT" sz="1600" dirty="0" smtClean="0"/>
              <a:t>nelle sue 26 postazioni di uscita di </a:t>
            </a:r>
            <a:r>
              <a:rPr lang="it-IT" sz="1600" dirty="0" smtClean="0"/>
              <a:t>poter far uso di avanzate tecniche di ricerca e di condurre esperimenti in fisica, chimica, biologia, scienze della vita, science dell'ambiente, medicina, scienze forensi e di conservazione del patrimonio culturale.</a:t>
            </a:r>
            <a:endParaRPr lang="it-IT" sz="1600" dirty="0"/>
          </a:p>
        </p:txBody>
      </p:sp>
      <p:pic>
        <p:nvPicPr>
          <p:cNvPr id="34821" name="Picture 5"/>
          <p:cNvPicPr>
            <a:picLocks noChangeAspect="1" noChangeArrowheads="1"/>
          </p:cNvPicPr>
          <p:nvPr/>
        </p:nvPicPr>
        <p:blipFill>
          <a:blip r:embed="rId3" cstate="print"/>
          <a:srcRect/>
          <a:stretch>
            <a:fillRect/>
          </a:stretch>
        </p:blipFill>
        <p:spPr bwMode="auto">
          <a:xfrm>
            <a:off x="342900" y="2995613"/>
            <a:ext cx="5934075" cy="332383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57224" y="628650"/>
            <a:ext cx="10848975" cy="1323439"/>
          </a:xfrm>
          <a:prstGeom prst="rect">
            <a:avLst/>
          </a:prstGeom>
          <a:noFill/>
        </p:spPr>
        <p:txBody>
          <a:bodyPr wrap="square" rtlCol="0">
            <a:spAutoFit/>
          </a:bodyPr>
          <a:lstStyle/>
          <a:p>
            <a:r>
              <a:rPr lang="it-IT" sz="1600" b="1" dirty="0" smtClean="0"/>
              <a:t>FERMI</a:t>
            </a:r>
            <a:r>
              <a:rPr lang="it-IT" sz="1600" dirty="0" smtClean="0"/>
              <a:t> è il nuovo laser ad elettroni liberi (FEL). E' l'unico, tra le cinque sorgenti FEL al mondo attualmente operanti nell'ultravioletto e nei raggi X molli, sviluppato per generare impulsi ultracorti (10-100 femtosecondi) con una luminosità di picco 10 miliardi di volte superiore a quella fornita dalle sorgenti luminose di terza generazione. FERMI apre opportunità uniche per lo studio della struttura della materia condensata ed i suoi stati transitori, della materia soffice condensata e di quella a bassa densità, utilizzando una varietà di tecniche di diffrazione, dispersione e spettroscopia.</a:t>
            </a:r>
            <a:endParaRPr lang="it-IT" sz="1600" dirty="0"/>
          </a:p>
        </p:txBody>
      </p:sp>
      <p:pic>
        <p:nvPicPr>
          <p:cNvPr id="3" name="Immagine 2" descr="DSC_0856.JPG"/>
          <p:cNvPicPr>
            <a:picLocks noChangeAspect="1"/>
          </p:cNvPicPr>
          <p:nvPr/>
        </p:nvPicPr>
        <p:blipFill>
          <a:blip r:embed="rId2" cstate="print"/>
          <a:stretch>
            <a:fillRect/>
          </a:stretch>
        </p:blipFill>
        <p:spPr>
          <a:xfrm>
            <a:off x="6315076" y="2181224"/>
            <a:ext cx="5500688" cy="3667125"/>
          </a:xfrm>
          <a:prstGeom prst="rect">
            <a:avLst/>
          </a:prstGeom>
        </p:spPr>
      </p:pic>
      <p:pic>
        <p:nvPicPr>
          <p:cNvPr id="35844" name="Picture 4" descr="2010-08-12 Linac FERMI-2"/>
          <p:cNvPicPr>
            <a:picLocks noChangeAspect="1" noChangeArrowheads="1"/>
          </p:cNvPicPr>
          <p:nvPr/>
        </p:nvPicPr>
        <p:blipFill>
          <a:blip r:embed="rId3" cstate="print"/>
          <a:srcRect/>
          <a:stretch>
            <a:fillRect/>
          </a:stretch>
        </p:blipFill>
        <p:spPr bwMode="auto">
          <a:xfrm>
            <a:off x="426574" y="2724151"/>
            <a:ext cx="5529726" cy="3695700"/>
          </a:xfrm>
          <a:prstGeom prst="rect">
            <a:avLst/>
          </a:prstGeom>
          <a:noFill/>
        </p:spPr>
      </p:pic>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19150" y="609600"/>
            <a:ext cx="4314825" cy="1477328"/>
          </a:xfrm>
          <a:prstGeom prst="rect">
            <a:avLst/>
          </a:prstGeom>
          <a:noFill/>
        </p:spPr>
        <p:txBody>
          <a:bodyPr wrap="square" rtlCol="0">
            <a:spAutoFit/>
          </a:bodyPr>
          <a:lstStyle/>
          <a:p>
            <a:r>
              <a:rPr lang="it-IT" dirty="0" smtClean="0"/>
              <a:t>Tornati a Trieste, anche se solo per un'ora, ne ho approfittato per guardare un po' la città e cercare di catturare qualche scorcio dei suoi caratteri mediterranei e mitteleuropei.</a:t>
            </a:r>
            <a:endParaRPr lang="it-IT" dirty="0"/>
          </a:p>
        </p:txBody>
      </p:sp>
      <p:pic>
        <p:nvPicPr>
          <p:cNvPr id="36866" name="Picture 2"/>
          <p:cNvPicPr>
            <a:picLocks noChangeAspect="1" noChangeArrowheads="1"/>
          </p:cNvPicPr>
          <p:nvPr/>
        </p:nvPicPr>
        <p:blipFill>
          <a:blip r:embed="rId2" cstate="print"/>
          <a:srcRect/>
          <a:stretch>
            <a:fillRect/>
          </a:stretch>
        </p:blipFill>
        <p:spPr bwMode="auto">
          <a:xfrm rot="21351805">
            <a:off x="915156" y="2333625"/>
            <a:ext cx="4209294" cy="4000499"/>
          </a:xfrm>
          <a:prstGeom prst="rect">
            <a:avLst/>
          </a:prstGeom>
          <a:noFill/>
          <a:ln w="9525">
            <a:noFill/>
            <a:miter lim="800000"/>
            <a:headEnd/>
            <a:tailEnd/>
          </a:ln>
        </p:spPr>
      </p:pic>
      <p:pic>
        <p:nvPicPr>
          <p:cNvPr id="6" name="Immagine 5" descr="20171109_145435.jpg"/>
          <p:cNvPicPr>
            <a:picLocks noChangeAspect="1"/>
          </p:cNvPicPr>
          <p:nvPr/>
        </p:nvPicPr>
        <p:blipFill>
          <a:blip r:embed="rId3" cstate="print"/>
          <a:stretch>
            <a:fillRect/>
          </a:stretch>
        </p:blipFill>
        <p:spPr>
          <a:xfrm rot="228443">
            <a:off x="7018251" y="525356"/>
            <a:ext cx="3894878" cy="5193170"/>
          </a:xfrm>
          <a:prstGeom prst="rect">
            <a:avLst/>
          </a:prstGeom>
        </p:spPr>
      </p:pic>
      <p:sp>
        <p:nvSpPr>
          <p:cNvPr id="7" name="CasellaDiTesto 6"/>
          <p:cNvSpPr txBox="1"/>
          <p:nvPr/>
        </p:nvSpPr>
        <p:spPr>
          <a:xfrm>
            <a:off x="7010399" y="6115050"/>
            <a:ext cx="4600575" cy="369332"/>
          </a:xfrm>
          <a:prstGeom prst="rect">
            <a:avLst/>
          </a:prstGeom>
          <a:noFill/>
        </p:spPr>
        <p:txBody>
          <a:bodyPr wrap="square" rtlCol="0">
            <a:spAutoFit/>
          </a:bodyPr>
          <a:lstStyle/>
          <a:p>
            <a:r>
              <a:rPr lang="it-IT" dirty="0" smtClean="0"/>
              <a:t>Partenza per Alessandria alle 15.00 …</a:t>
            </a:r>
            <a:endParaRPr lang="it-IT"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00125" y="581025"/>
            <a:ext cx="10610850" cy="4708981"/>
          </a:xfrm>
          <a:prstGeom prst="rect">
            <a:avLst/>
          </a:prstGeom>
          <a:noFill/>
        </p:spPr>
        <p:txBody>
          <a:bodyPr wrap="square" rtlCol="0">
            <a:spAutoFit/>
          </a:bodyPr>
          <a:lstStyle/>
          <a:p>
            <a:endParaRPr lang="it-IT" sz="2000" dirty="0" smtClean="0">
              <a:ln w="0"/>
              <a:effectLst>
                <a:outerShdw blurRad="38100" dist="25400" dir="5400000" algn="ctr" rotWithShape="0">
                  <a:srgbClr val="6E747A">
                    <a:alpha val="43000"/>
                  </a:srgbClr>
                </a:outerShdw>
              </a:effectLst>
              <a:latin typeface="MV Boli" pitchFamily="2" charset="0"/>
              <a:cs typeface="MV Boli" pitchFamily="2" charset="0"/>
            </a:endParaRPr>
          </a:p>
          <a:p>
            <a:endParaRPr lang="it-IT" sz="2000" dirty="0" smtClean="0">
              <a:ln w="0"/>
              <a:effectLst>
                <a:outerShdw blurRad="38100" dist="25400" dir="5400000" algn="ctr" rotWithShape="0">
                  <a:srgbClr val="6E747A">
                    <a:alpha val="43000"/>
                  </a:srgbClr>
                </a:outerShdw>
              </a:effectLst>
              <a:latin typeface="MV Boli" pitchFamily="2" charset="0"/>
              <a:cs typeface="MV Boli" pitchFamily="2" charset="0"/>
            </a:endParaRPr>
          </a:p>
          <a:p>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E</a:t>
            </a:r>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 stato bello condividere con gli amici i momenti di divertimento e svago ma anche aver arricchito le mie conoscenze facendo un'esperienza "sul campo". </a:t>
            </a:r>
          </a:p>
          <a:p>
            <a:endParaRPr lang="it-IT" sz="2000" dirty="0" smtClean="0">
              <a:ln w="0"/>
              <a:effectLst>
                <a:outerShdw blurRad="38100" dist="25400" dir="5400000" algn="ctr" rotWithShape="0">
                  <a:srgbClr val="6E747A">
                    <a:alpha val="43000"/>
                  </a:srgbClr>
                </a:outerShdw>
              </a:effectLst>
              <a:latin typeface="MV Boli" pitchFamily="2" charset="0"/>
              <a:cs typeface="MV Boli" pitchFamily="2" charset="0"/>
            </a:endParaRPr>
          </a:p>
          <a:p>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Ciò </a:t>
            </a:r>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mi ha permesso di capire le applicazioni pratiche di alcuni argomenti trattati in classe, come ad esempio le onde o di osservare in natura la formazione delle stalattiti e stalagmiti. </a:t>
            </a:r>
          </a:p>
          <a:p>
            <a:endParaRPr lang="it-IT" sz="2000" dirty="0" smtClean="0">
              <a:ln w="0"/>
              <a:effectLst>
                <a:outerShdw blurRad="38100" dist="25400" dir="5400000" algn="ctr" rotWithShape="0">
                  <a:srgbClr val="6E747A">
                    <a:alpha val="43000"/>
                  </a:srgbClr>
                </a:outerShdw>
              </a:effectLst>
              <a:latin typeface="MV Boli" pitchFamily="2" charset="0"/>
              <a:cs typeface="MV Boli" pitchFamily="2" charset="0"/>
            </a:endParaRPr>
          </a:p>
          <a:p>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Penso </a:t>
            </a:r>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che da questo punto di vista l'alternanza scuola-lavoro sia </a:t>
            </a:r>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uno </a:t>
            </a:r>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strumento formativo davvero </a:t>
            </a:r>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importante.</a:t>
            </a:r>
          </a:p>
          <a:p>
            <a:endParaRPr lang="it-IT" sz="2000" dirty="0" smtClean="0">
              <a:ln w="0"/>
              <a:effectLst>
                <a:outerShdw blurRad="38100" dist="25400" dir="5400000" algn="ctr" rotWithShape="0">
                  <a:srgbClr val="6E747A">
                    <a:alpha val="43000"/>
                  </a:srgbClr>
                </a:outerShdw>
              </a:effectLst>
              <a:latin typeface="MV Boli" pitchFamily="2" charset="0"/>
              <a:cs typeface="MV Boli" pitchFamily="2" charset="0"/>
            </a:endParaRPr>
          </a:p>
          <a:p>
            <a:endParaRPr lang="it-IT" sz="2000" dirty="0" smtClean="0">
              <a:ln w="0"/>
              <a:effectLst>
                <a:outerShdw blurRad="38100" dist="25400" dir="5400000" algn="ctr" rotWithShape="0">
                  <a:srgbClr val="6E747A">
                    <a:alpha val="43000"/>
                  </a:srgbClr>
                </a:outerShdw>
              </a:effectLst>
              <a:latin typeface="MV Boli" pitchFamily="2" charset="0"/>
              <a:cs typeface="MV Boli" pitchFamily="2" charset="0"/>
            </a:endParaRPr>
          </a:p>
          <a:p>
            <a:endParaRPr lang="it-IT" sz="2000" dirty="0" smtClean="0">
              <a:ln w="0"/>
              <a:effectLst>
                <a:outerShdw blurRad="38100" dist="25400" dir="5400000" algn="ctr" rotWithShape="0">
                  <a:srgbClr val="6E747A">
                    <a:alpha val="43000"/>
                  </a:srgbClr>
                </a:outerShdw>
              </a:effectLst>
              <a:latin typeface="MV Boli" pitchFamily="2" charset="0"/>
              <a:cs typeface="MV Boli" pitchFamily="2" charset="0"/>
            </a:endParaRPr>
          </a:p>
          <a:p>
            <a:pPr algn="r"/>
            <a:r>
              <a:rPr lang="it-IT" sz="2000" dirty="0" smtClean="0">
                <a:ln w="0"/>
                <a:effectLst>
                  <a:outerShdw blurRad="38100" dist="25400" dir="5400000" algn="ctr" rotWithShape="0">
                    <a:srgbClr val="6E747A">
                      <a:alpha val="43000"/>
                    </a:srgbClr>
                  </a:outerShdw>
                </a:effectLst>
                <a:latin typeface="MV Boli" pitchFamily="2" charset="0"/>
                <a:cs typeface="MV Boli" pitchFamily="2" charset="0"/>
              </a:rPr>
              <a:t>Alice Vardaro</a:t>
            </a:r>
            <a:endParaRPr lang="it-IT" sz="2000" dirty="0" smtClean="0">
              <a:ln w="0"/>
              <a:effectLst>
                <a:outerShdw blurRad="38100" dist="25400" dir="5400000" algn="ctr" rotWithShape="0">
                  <a:srgbClr val="6E747A">
                    <a:alpha val="43000"/>
                  </a:srgbClr>
                </a:outerShdw>
              </a:effectLst>
              <a:latin typeface="MV Boli" pitchFamily="2" charset="0"/>
              <a:cs typeface="MV Boli" pitchFamily="2" charset="0"/>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268143"/>
            <a:ext cx="9115425" cy="2378075"/>
          </a:xfrm>
        </p:spPr>
        <p:txBody>
          <a:bodyPr>
            <a:normAutofit/>
          </a:bodyPr>
          <a:lstStyle/>
          <a:p>
            <a:pPr marL="45720" algn="r">
              <a:spcBef>
                <a:spcPct val="20000"/>
              </a:spcBef>
            </a:pPr>
            <a:r>
              <a:rPr lang="it-IT" sz="6000" b="1" dirty="0">
                <a:latin typeface="Edwardian Script ITC" panose="030303020407070D0804" pitchFamily="66" charset="0"/>
                <a:ea typeface="+mn-ea"/>
                <a:cs typeface="+mn-cs"/>
              </a:rPr>
              <a:t>Ogni cento metri il mondo cambia.</a:t>
            </a:r>
            <a:br>
              <a:rPr lang="it-IT" sz="6000" b="1" dirty="0">
                <a:latin typeface="Edwardian Script ITC" panose="030303020407070D0804" pitchFamily="66" charset="0"/>
                <a:ea typeface="+mn-ea"/>
                <a:cs typeface="+mn-cs"/>
              </a:rPr>
            </a:br>
            <a:r>
              <a:rPr lang="it-IT" sz="4000" b="1" dirty="0" smtClean="0">
                <a:latin typeface="Edwardian Script ITC" panose="030303020407070D0804" pitchFamily="66" charset="0"/>
                <a:ea typeface="+mn-ea"/>
                <a:cs typeface="+mn-cs"/>
              </a:rPr>
              <a:t>( Roberto Bolaño )</a:t>
            </a:r>
            <a:endParaRPr lang="it-IT" sz="4000" b="1" dirty="0">
              <a:latin typeface="Edwardian Script ITC" panose="030303020407070D0804" pitchFamily="66" charset="0"/>
              <a:ea typeface="+mn-ea"/>
              <a:cs typeface="+mn-cs"/>
            </a:endParaRPr>
          </a:p>
        </p:txBody>
      </p:sp>
      <p:pic>
        <p:nvPicPr>
          <p:cNvPr id="6" name="Segnaposto contenuto 5"/>
          <p:cNvPicPr>
            <a:picLocks noGrp="1" noChangeAspect="1"/>
          </p:cNvPicPr>
          <p:nvPr>
            <p:ph sz="half" idx="1"/>
          </p:nvPr>
        </p:nvPicPr>
        <p:blipFill>
          <a:blip r:embed="rId2" cstate="print"/>
          <a:stretch>
            <a:fillRect/>
          </a:stretch>
        </p:blipFill>
        <p:spPr>
          <a:xfrm rot="20672106">
            <a:off x="995156" y="2950728"/>
            <a:ext cx="4358762" cy="2905841"/>
          </a:xfrm>
        </p:spPr>
      </p:pic>
      <p:pic>
        <p:nvPicPr>
          <p:cNvPr id="9" name="Immagine 8"/>
          <p:cNvPicPr>
            <a:picLocks noChangeAspect="1"/>
          </p:cNvPicPr>
          <p:nvPr/>
        </p:nvPicPr>
        <p:blipFill>
          <a:blip r:embed="rId3" cstate="print"/>
          <a:stretch>
            <a:fillRect/>
          </a:stretch>
        </p:blipFill>
        <p:spPr>
          <a:xfrm rot="388156">
            <a:off x="6379027" y="3287097"/>
            <a:ext cx="4501288" cy="2723290"/>
          </a:xfrm>
          <a:prstGeom prst="rect">
            <a:avLst/>
          </a:prstGeom>
        </p:spPr>
      </p:pic>
    </p:spTree>
    <p:extLst>
      <p:ext uri="{BB962C8B-B14F-4D97-AF65-F5344CB8AC3E}">
        <p14:creationId xmlns:p14="http://schemas.microsoft.com/office/powerpoint/2010/main" xmlns="" val="91485752"/>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6666271" y="320387"/>
            <a:ext cx="3752348" cy="374073"/>
          </a:xfrm>
        </p:spPr>
        <p:txBody>
          <a:bodyPr>
            <a:noAutofit/>
          </a:bodyPr>
          <a:lstStyle/>
          <a:p>
            <a:r>
              <a:rPr lang="it-IT" sz="2400" b="1" dirty="0" smtClean="0"/>
              <a:t>8 novembre 2017</a:t>
            </a:r>
            <a:endParaRPr lang="it-IT" sz="2400" b="1" dirty="0"/>
          </a:p>
        </p:txBody>
      </p:sp>
      <p:sp>
        <p:nvSpPr>
          <p:cNvPr id="5" name="Segnaposto contenuto 4"/>
          <p:cNvSpPr>
            <a:spLocks noGrp="1"/>
          </p:cNvSpPr>
          <p:nvPr>
            <p:ph sz="half" idx="1"/>
          </p:nvPr>
        </p:nvSpPr>
        <p:spPr>
          <a:xfrm>
            <a:off x="1" y="923926"/>
            <a:ext cx="12120428" cy="723900"/>
          </a:xfrm>
        </p:spPr>
        <p:txBody>
          <a:bodyPr>
            <a:normAutofit/>
          </a:bodyPr>
          <a:lstStyle/>
          <a:p>
            <a:pPr marL="45720" indent="0">
              <a:buNone/>
            </a:pPr>
            <a:r>
              <a:rPr lang="it-IT" sz="2000" dirty="0" smtClean="0">
                <a:cs typeface="Arial" pitchFamily="34" charset="0"/>
              </a:rPr>
              <a:t>Partenza ore 7.00 destinazione </a:t>
            </a:r>
            <a:r>
              <a:rPr lang="it-IT" sz="2000" b="1" dirty="0" smtClean="0">
                <a:cs typeface="Arial" pitchFamily="34" charset="0"/>
              </a:rPr>
              <a:t>TRIESTE</a:t>
            </a:r>
            <a:r>
              <a:rPr lang="it-IT" sz="2000" dirty="0" smtClean="0">
                <a:cs typeface="Arial" pitchFamily="34" charset="0"/>
              </a:rPr>
              <a:t>  e  dopo sei ore di viaggio finalmente arriviamo alla sede del </a:t>
            </a:r>
            <a:r>
              <a:rPr lang="it-IT" sz="2000" b="1" dirty="0" smtClean="0">
                <a:cs typeface="Arial" pitchFamily="34" charset="0"/>
              </a:rPr>
              <a:t>OGS</a:t>
            </a:r>
            <a:r>
              <a:rPr lang="it-IT" sz="2000" dirty="0" smtClean="0">
                <a:cs typeface="Arial" pitchFamily="34" charset="0"/>
              </a:rPr>
              <a:t>, l’Istituto Nazionale di Oceanografia e Geofisica Sperimentale</a:t>
            </a:r>
          </a:p>
        </p:txBody>
      </p:sp>
      <p:pic>
        <p:nvPicPr>
          <p:cNvPr id="7" name="Segnaposto contenuto 6"/>
          <p:cNvPicPr>
            <a:picLocks noGrp="1" noChangeAspect="1"/>
          </p:cNvPicPr>
          <p:nvPr>
            <p:ph sz="half" idx="2"/>
          </p:nvPr>
        </p:nvPicPr>
        <p:blipFill>
          <a:blip r:embed="rId2" cstate="print"/>
          <a:stretch>
            <a:fillRect/>
          </a:stretch>
        </p:blipFill>
        <p:spPr>
          <a:xfrm>
            <a:off x="297711" y="2188795"/>
            <a:ext cx="5032132" cy="3354755"/>
          </a:xfrm>
        </p:spPr>
      </p:pic>
      <p:sp>
        <p:nvSpPr>
          <p:cNvPr id="11" name="Segnaposto contenuto 4"/>
          <p:cNvSpPr txBox="1">
            <a:spLocks/>
          </p:cNvSpPr>
          <p:nvPr/>
        </p:nvSpPr>
        <p:spPr>
          <a:xfrm>
            <a:off x="5657849" y="1657350"/>
            <a:ext cx="6419851" cy="4629150"/>
          </a:xfrm>
          <a:prstGeom prst="rect">
            <a:avLst/>
          </a:prstGeom>
        </p:spPr>
        <p:txBody>
          <a:bodyPr vert="horz" lIns="91440" tIns="45720" rIns="91440" bIns="45720" rtlCol="0">
            <a:normAutofit/>
          </a:bodyPr>
          <a:lstStyle/>
          <a:p>
            <a:pPr marL="45720" lvl="0">
              <a:spcBef>
                <a:spcPct val="20000"/>
              </a:spcBef>
            </a:pPr>
            <a:endParaRPr lang="it-IT" dirty="0" smtClean="0">
              <a:latin typeface="Arial" pitchFamily="34" charset="0"/>
              <a:cs typeface="Arial" pitchFamily="34" charset="0"/>
            </a:endParaRPr>
          </a:p>
          <a:p>
            <a:pPr marL="45720" lvl="0">
              <a:spcBef>
                <a:spcPct val="20000"/>
              </a:spcBef>
            </a:pPr>
            <a:endParaRPr lang="it-IT" dirty="0" smtClean="0">
              <a:latin typeface="Arial" pitchFamily="34" charset="0"/>
              <a:cs typeface="Arial" pitchFamily="34" charset="0"/>
            </a:endParaRPr>
          </a:p>
          <a:p>
            <a:pPr marL="45720" lvl="0">
              <a:spcBef>
                <a:spcPct val="20000"/>
              </a:spcBef>
            </a:pPr>
            <a:endParaRPr lang="it-IT" dirty="0" smtClean="0">
              <a:latin typeface="Arial" pitchFamily="34" charset="0"/>
              <a:cs typeface="Arial" pitchFamily="34" charset="0"/>
            </a:endParaRPr>
          </a:p>
          <a:p>
            <a:pPr marL="45720" lvl="0">
              <a:spcBef>
                <a:spcPct val="20000"/>
              </a:spcBef>
            </a:pPr>
            <a:endParaRPr lang="it-IT" dirty="0" smtClean="0">
              <a:latin typeface="Arial" pitchFamily="34" charset="0"/>
              <a:cs typeface="Arial" pitchFamily="34" charset="0"/>
            </a:endParaRPr>
          </a:p>
          <a:p>
            <a:pPr marL="45720" lvl="0">
              <a:spcBef>
                <a:spcPct val="20000"/>
              </a:spcBef>
            </a:pPr>
            <a:endParaRPr lang="it-IT" dirty="0" smtClean="0">
              <a:latin typeface="Arial" pitchFamily="34" charset="0"/>
              <a:cs typeface="Arial" pitchFamily="34" charset="0"/>
            </a:endParaRPr>
          </a:p>
          <a:p>
            <a:pPr marL="45720" lvl="0">
              <a:spcBef>
                <a:spcPct val="20000"/>
              </a:spcBef>
            </a:pPr>
            <a:endParaRPr lang="it-IT" dirty="0" smtClean="0">
              <a:latin typeface="Arial" pitchFamily="34" charset="0"/>
              <a:cs typeface="Arial" pitchFamily="34" charset="0"/>
            </a:endParaRPr>
          </a:p>
          <a:p>
            <a:pPr marL="45720" lvl="0">
              <a:spcBef>
                <a:spcPct val="20000"/>
              </a:spcBef>
            </a:pPr>
            <a:endParaRPr lang="it-IT" dirty="0" smtClean="0">
              <a:latin typeface="Arial" pitchFamily="34" charset="0"/>
              <a:cs typeface="Arial" pitchFamily="34" charset="0"/>
            </a:endParaRPr>
          </a:p>
          <a:p>
            <a:pPr marL="45720" lvl="0">
              <a:spcBef>
                <a:spcPct val="20000"/>
              </a:spcBef>
            </a:pPr>
            <a:endParaRPr lang="it-IT" dirty="0" smtClean="0">
              <a:latin typeface="Arial" pitchFamily="34" charset="0"/>
              <a:cs typeface="Arial" pitchFamily="34" charset="0"/>
            </a:endParaRPr>
          </a:p>
          <a:p>
            <a:pPr marL="45720" lvl="0">
              <a:spcBef>
                <a:spcPct val="20000"/>
              </a:spcBef>
            </a:pPr>
            <a:endParaRPr lang="it-IT" dirty="0" smtClean="0">
              <a:latin typeface="Arial" pitchFamily="34" charset="0"/>
              <a:cs typeface="Arial" pitchFamily="34" charset="0"/>
            </a:endParaRPr>
          </a:p>
          <a:p>
            <a:pPr marL="45720" lvl="0">
              <a:spcBef>
                <a:spcPct val="20000"/>
              </a:spcBef>
            </a:pPr>
            <a:r>
              <a:rPr lang="it-IT" dirty="0" smtClean="0">
                <a:cs typeface="Arial" pitchFamily="34" charset="0"/>
              </a:rPr>
              <a:t>L'</a:t>
            </a:r>
            <a:r>
              <a:rPr lang="it-IT" b="1" dirty="0" smtClean="0">
                <a:cs typeface="Arial" pitchFamily="34" charset="0"/>
              </a:rPr>
              <a:t>OGS</a:t>
            </a:r>
            <a:r>
              <a:rPr lang="it-IT" dirty="0" smtClean="0">
                <a:cs typeface="Arial" pitchFamily="34" charset="0"/>
              </a:rPr>
              <a:t> è un ente pubblico di ricerca internazionale che opera nel campo delle Scienze della Terra, del Mare e delle Aree Polari per contribuire non solo all’aumento ed alla diffusione della conoscenza ma anche alla risoluzione pratica di problematiche ambientali, economiche e sociali. </a:t>
            </a:r>
          </a:p>
        </p:txBody>
      </p:sp>
      <p:sp>
        <p:nvSpPr>
          <p:cNvPr id="12293" name="AutoShape 5" descr="Risultati immagini per ogs trieste 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dirty="0"/>
          </a:p>
        </p:txBody>
      </p:sp>
      <p:pic>
        <p:nvPicPr>
          <p:cNvPr id="12295" name="Picture 7" descr="Risultati immagini per ogs trieste logo"/>
          <p:cNvPicPr>
            <a:picLocks noChangeAspect="1" noChangeArrowheads="1"/>
          </p:cNvPicPr>
          <p:nvPr/>
        </p:nvPicPr>
        <p:blipFill>
          <a:blip r:embed="rId3" cstate="print"/>
          <a:srcRect/>
          <a:stretch>
            <a:fillRect/>
          </a:stretch>
        </p:blipFill>
        <p:spPr bwMode="auto">
          <a:xfrm>
            <a:off x="7124699" y="1806575"/>
            <a:ext cx="3222625" cy="2447023"/>
          </a:xfrm>
          <a:prstGeom prst="rect">
            <a:avLst/>
          </a:prstGeom>
          <a:noFill/>
        </p:spPr>
      </p:pic>
    </p:spTree>
    <p:extLst>
      <p:ext uri="{BB962C8B-B14F-4D97-AF65-F5344CB8AC3E}">
        <p14:creationId xmlns:p14="http://schemas.microsoft.com/office/powerpoint/2010/main" xmlns="" val="2232489528"/>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5334000" y="257175"/>
            <a:ext cx="6222918" cy="6665696"/>
          </a:xfrm>
          <a:prstGeom prst="rect">
            <a:avLst/>
          </a:prstGeom>
          <a:noFill/>
        </p:spPr>
        <p:txBody>
          <a:bodyPr wrap="square" rtlCol="0">
            <a:spAutoFit/>
          </a:bodyPr>
          <a:lstStyle/>
          <a:p>
            <a:pPr marL="45720" lvl="0">
              <a:spcBef>
                <a:spcPct val="20000"/>
              </a:spcBef>
            </a:pPr>
            <a:r>
              <a:rPr lang="it-IT" sz="1700" dirty="0" smtClean="0">
                <a:cs typeface="Arial" pitchFamily="34" charset="0"/>
              </a:rPr>
              <a:t>Nell'ambito dei vari settori di ricerca dell'OGS, ci sono state mostrate alcune apparecchiature </a:t>
            </a:r>
            <a:r>
              <a:rPr lang="it-IT" sz="1700" dirty="0" smtClean="0">
                <a:cs typeface="Arial" pitchFamily="34" charset="0"/>
              </a:rPr>
              <a:t>di </a:t>
            </a:r>
            <a:r>
              <a:rPr lang="it-IT" sz="1700" dirty="0" smtClean="0">
                <a:cs typeface="Arial" pitchFamily="34" charset="0"/>
              </a:rPr>
              <a:t>studio oceanografico, utilizzate per il rilevo della direzione e velocità delle correnti </a:t>
            </a:r>
            <a:r>
              <a:rPr lang="it-IT" sz="1700" dirty="0" smtClean="0">
                <a:cs typeface="Arial" pitchFamily="34" charset="0"/>
              </a:rPr>
              <a:t>marine  come il </a:t>
            </a:r>
            <a:r>
              <a:rPr lang="it-IT" sz="1700" b="1" dirty="0" smtClean="0">
                <a:cs typeface="Arial" pitchFamily="34" charset="0"/>
              </a:rPr>
              <a:t>DRIFTER</a:t>
            </a:r>
            <a:r>
              <a:rPr lang="it-IT" sz="1700" dirty="0" smtClean="0">
                <a:cs typeface="Arial" pitchFamily="34" charset="0"/>
              </a:rPr>
              <a:t>.</a:t>
            </a:r>
            <a:endParaRPr lang="it-IT" sz="1700" dirty="0" smtClean="0">
              <a:cs typeface="Arial" pitchFamily="34" charset="0"/>
            </a:endParaRPr>
          </a:p>
          <a:p>
            <a:pPr marL="45720" lvl="0">
              <a:spcBef>
                <a:spcPct val="20000"/>
              </a:spcBef>
            </a:pPr>
            <a:r>
              <a:rPr lang="it-IT" sz="1700" dirty="0" smtClean="0">
                <a:cs typeface="Arial" pitchFamily="34" charset="0"/>
              </a:rPr>
              <a:t>Il </a:t>
            </a:r>
            <a:r>
              <a:rPr lang="it-IT" sz="1700" b="1" dirty="0" smtClean="0">
                <a:cs typeface="Arial" pitchFamily="34" charset="0"/>
              </a:rPr>
              <a:t>GLIDER</a:t>
            </a:r>
            <a:r>
              <a:rPr lang="it-IT" sz="1700" dirty="0" smtClean="0">
                <a:cs typeface="Arial" pitchFamily="34" charset="0"/>
              </a:rPr>
              <a:t> è, invece, un veicolo utilizzato per monitoraggi della qualità delle acque marine: temperatura, attività biologica, salinità, valori di ossigeno disciolto, torbidità delle acque, analisi oceanografiche, ricerche subacquee di relitti.</a:t>
            </a:r>
          </a:p>
          <a:p>
            <a:pPr marL="45720" lvl="0">
              <a:spcBef>
                <a:spcPct val="20000"/>
              </a:spcBef>
            </a:pPr>
            <a:endParaRPr lang="it-IT" sz="1600" dirty="0" smtClean="0">
              <a:latin typeface="Arial" pitchFamily="34" charset="0"/>
              <a:cs typeface="Arial" pitchFamily="34" charset="0"/>
            </a:endParaRPr>
          </a:p>
          <a:p>
            <a:pPr marL="45720" lvl="0">
              <a:spcBef>
                <a:spcPct val="20000"/>
              </a:spcBef>
            </a:pPr>
            <a:endParaRPr lang="it-IT" sz="1600" dirty="0" smtClean="0">
              <a:latin typeface="Arial" pitchFamily="34" charset="0"/>
              <a:cs typeface="Arial" pitchFamily="34" charset="0"/>
            </a:endParaRPr>
          </a:p>
          <a:p>
            <a:pPr marL="45720" lvl="0">
              <a:spcBef>
                <a:spcPct val="20000"/>
              </a:spcBef>
            </a:pPr>
            <a:endParaRPr lang="it-IT" sz="1600" dirty="0" smtClean="0">
              <a:latin typeface="Arial" pitchFamily="34" charset="0"/>
              <a:cs typeface="Arial" pitchFamily="34" charset="0"/>
            </a:endParaRPr>
          </a:p>
          <a:p>
            <a:pPr marL="45720" lvl="0">
              <a:spcBef>
                <a:spcPct val="20000"/>
              </a:spcBef>
            </a:pPr>
            <a:endParaRPr lang="it-IT" sz="1600" dirty="0" smtClean="0">
              <a:latin typeface="Arial" pitchFamily="34" charset="0"/>
              <a:cs typeface="Arial" pitchFamily="34" charset="0"/>
            </a:endParaRPr>
          </a:p>
          <a:p>
            <a:pPr marL="45720" lvl="0">
              <a:spcBef>
                <a:spcPct val="20000"/>
              </a:spcBef>
            </a:pPr>
            <a:endParaRPr lang="it-IT" sz="1600" dirty="0" smtClean="0">
              <a:latin typeface="Arial" pitchFamily="34" charset="0"/>
              <a:cs typeface="Arial" pitchFamily="34" charset="0"/>
            </a:endParaRPr>
          </a:p>
          <a:p>
            <a:pPr marL="45720" lvl="0">
              <a:spcBef>
                <a:spcPct val="20000"/>
              </a:spcBef>
            </a:pPr>
            <a:endParaRPr lang="it-IT" sz="1600" dirty="0" smtClean="0">
              <a:latin typeface="Arial" pitchFamily="34" charset="0"/>
              <a:cs typeface="Arial" pitchFamily="34" charset="0"/>
            </a:endParaRPr>
          </a:p>
          <a:p>
            <a:pPr marL="45720" lvl="0">
              <a:spcBef>
                <a:spcPct val="20000"/>
              </a:spcBef>
            </a:pPr>
            <a:endParaRPr lang="it-IT" sz="1700" dirty="0" smtClean="0">
              <a:cs typeface="Arial" pitchFamily="34" charset="0"/>
            </a:endParaRPr>
          </a:p>
          <a:p>
            <a:pPr marL="45720" lvl="0">
              <a:spcBef>
                <a:spcPct val="20000"/>
              </a:spcBef>
            </a:pPr>
            <a:r>
              <a:rPr lang="it-IT" sz="1700" dirty="0" smtClean="0">
                <a:cs typeface="Arial" pitchFamily="34" charset="0"/>
              </a:rPr>
              <a:t>Abbiamo </a:t>
            </a:r>
            <a:r>
              <a:rPr lang="it-IT" sz="1700" dirty="0" smtClean="0">
                <a:cs typeface="Arial" pitchFamily="34" charset="0"/>
              </a:rPr>
              <a:t>visto altre macchine, tra le quali una per il rilievo delle caratteristiche del moto ondoso (altezza massima, altezza significativa, direzione). </a:t>
            </a:r>
          </a:p>
          <a:p>
            <a:pPr marL="45720" lvl="0">
              <a:spcBef>
                <a:spcPct val="20000"/>
              </a:spcBef>
            </a:pPr>
            <a:endParaRPr lang="it-IT" sz="800" dirty="0" smtClean="0">
              <a:cs typeface="Arial" pitchFamily="34" charset="0"/>
            </a:endParaRPr>
          </a:p>
          <a:p>
            <a:pPr marL="45720" lvl="0">
              <a:spcBef>
                <a:spcPct val="20000"/>
              </a:spcBef>
            </a:pPr>
            <a:r>
              <a:rPr lang="it-IT" sz="1700" dirty="0" smtClean="0">
                <a:cs typeface="Arial" pitchFamily="34" charset="0"/>
              </a:rPr>
              <a:t>I dati ricavati dall’Istituto vengono inseriti in database nei quali convergono anche i dati di altri centri scientifici del mondo, che restano così a disposizione della comunità scientifica. </a:t>
            </a:r>
          </a:p>
          <a:p>
            <a:endParaRPr lang="it-IT" dirty="0"/>
          </a:p>
        </p:txBody>
      </p:sp>
      <p:pic>
        <p:nvPicPr>
          <p:cNvPr id="5" name="Immagine 4" descr="IMG_3777.JPG"/>
          <p:cNvPicPr>
            <a:picLocks noChangeAspect="1"/>
          </p:cNvPicPr>
          <p:nvPr/>
        </p:nvPicPr>
        <p:blipFill>
          <a:blip r:embed="rId2" cstate="print"/>
          <a:stretch>
            <a:fillRect/>
          </a:stretch>
        </p:blipFill>
        <p:spPr>
          <a:xfrm>
            <a:off x="539750" y="476250"/>
            <a:ext cx="4203700" cy="3152775"/>
          </a:xfrm>
          <a:prstGeom prst="rect">
            <a:avLst/>
          </a:prstGeom>
        </p:spPr>
      </p:pic>
      <p:pic>
        <p:nvPicPr>
          <p:cNvPr id="6" name="Immagine 5" descr="ifm_geomar.gif"/>
          <p:cNvPicPr>
            <a:picLocks noChangeAspect="1"/>
          </p:cNvPicPr>
          <p:nvPr/>
        </p:nvPicPr>
        <p:blipFill>
          <a:blip r:embed="rId3" cstate="print"/>
          <a:stretch>
            <a:fillRect/>
          </a:stretch>
        </p:blipFill>
        <p:spPr>
          <a:xfrm>
            <a:off x="523874" y="4029075"/>
            <a:ext cx="4182291" cy="2152650"/>
          </a:xfrm>
          <a:prstGeom prst="rect">
            <a:avLst/>
          </a:prstGeom>
        </p:spPr>
      </p:pic>
      <p:sp>
        <p:nvSpPr>
          <p:cNvPr id="7" name="CasellaDiTesto 6"/>
          <p:cNvSpPr txBox="1"/>
          <p:nvPr/>
        </p:nvSpPr>
        <p:spPr>
          <a:xfrm>
            <a:off x="2019299" y="3638550"/>
            <a:ext cx="1228725" cy="276999"/>
          </a:xfrm>
          <a:prstGeom prst="rect">
            <a:avLst/>
          </a:prstGeom>
          <a:noFill/>
        </p:spPr>
        <p:txBody>
          <a:bodyPr wrap="square" rtlCol="0">
            <a:spAutoFit/>
          </a:bodyPr>
          <a:lstStyle/>
          <a:p>
            <a:pPr algn="ctr"/>
            <a:r>
              <a:rPr lang="it-IT" sz="1200" dirty="0" smtClean="0">
                <a:latin typeface="Arial" pitchFamily="34" charset="0"/>
                <a:cs typeface="Arial" pitchFamily="34" charset="0"/>
              </a:rPr>
              <a:t>DRIFTER</a:t>
            </a:r>
            <a:endParaRPr lang="it-IT" sz="1200" dirty="0">
              <a:latin typeface="Arial" pitchFamily="34" charset="0"/>
              <a:cs typeface="Arial" pitchFamily="34" charset="0"/>
            </a:endParaRPr>
          </a:p>
        </p:txBody>
      </p:sp>
      <p:sp>
        <p:nvSpPr>
          <p:cNvPr id="8" name="CasellaDiTesto 7"/>
          <p:cNvSpPr txBox="1"/>
          <p:nvPr/>
        </p:nvSpPr>
        <p:spPr>
          <a:xfrm>
            <a:off x="1847849" y="6276975"/>
            <a:ext cx="1228725" cy="276999"/>
          </a:xfrm>
          <a:prstGeom prst="rect">
            <a:avLst/>
          </a:prstGeom>
          <a:noFill/>
        </p:spPr>
        <p:txBody>
          <a:bodyPr wrap="square" rtlCol="0">
            <a:spAutoFit/>
          </a:bodyPr>
          <a:lstStyle/>
          <a:p>
            <a:pPr algn="ctr"/>
            <a:r>
              <a:rPr lang="it-IT" sz="1200" dirty="0" smtClean="0">
                <a:latin typeface="Arial" pitchFamily="34" charset="0"/>
                <a:cs typeface="Arial" pitchFamily="34" charset="0"/>
              </a:rPr>
              <a:t>GLIDER</a:t>
            </a:r>
            <a:endParaRPr lang="it-IT" sz="1200" dirty="0">
              <a:latin typeface="Arial" pitchFamily="34" charset="0"/>
              <a:cs typeface="Arial" pitchFamily="34" charset="0"/>
            </a:endParaRPr>
          </a:p>
        </p:txBody>
      </p:sp>
      <p:pic>
        <p:nvPicPr>
          <p:cNvPr id="9" name="Immagine 8" descr="GliderDeploymentREP14MED.jpg"/>
          <p:cNvPicPr>
            <a:picLocks noChangeAspect="1"/>
          </p:cNvPicPr>
          <p:nvPr/>
        </p:nvPicPr>
        <p:blipFill>
          <a:blip r:embed="rId4" cstate="print"/>
          <a:stretch>
            <a:fillRect/>
          </a:stretch>
        </p:blipFill>
        <p:spPr>
          <a:xfrm>
            <a:off x="7004050" y="2594230"/>
            <a:ext cx="2421127" cy="1815845"/>
          </a:xfrm>
          <a:prstGeom prst="rect">
            <a:avLst/>
          </a:prstGeom>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10"/>
          <p:cNvSpPr txBox="1"/>
          <p:nvPr/>
        </p:nvSpPr>
        <p:spPr>
          <a:xfrm>
            <a:off x="323850" y="523875"/>
            <a:ext cx="6105525" cy="338554"/>
          </a:xfrm>
          <a:prstGeom prst="rect">
            <a:avLst/>
          </a:prstGeom>
          <a:noFill/>
        </p:spPr>
        <p:txBody>
          <a:bodyPr wrap="square" rtlCol="0">
            <a:spAutoFit/>
          </a:bodyPr>
          <a:lstStyle/>
          <a:p>
            <a:pPr marL="45720" lvl="0">
              <a:spcBef>
                <a:spcPct val="20000"/>
              </a:spcBef>
            </a:pPr>
            <a:r>
              <a:rPr lang="it-IT" sz="1600" dirty="0" smtClean="0">
                <a:latin typeface="Arial" pitchFamily="34" charset="0"/>
                <a:cs typeface="Arial" pitchFamily="34" charset="0"/>
              </a:rPr>
              <a:t>Nello stesso complesso scientifico è ubicata la </a:t>
            </a:r>
            <a:r>
              <a:rPr lang="it-IT" sz="1600" b="1" dirty="0" smtClean="0">
                <a:latin typeface="Arial" pitchFamily="34" charset="0"/>
                <a:cs typeface="Arial" pitchFamily="34" charset="0"/>
              </a:rPr>
              <a:t>Grotta Gigante</a:t>
            </a:r>
            <a:r>
              <a:rPr lang="it-IT" sz="1600" dirty="0" smtClean="0">
                <a:latin typeface="Arial" pitchFamily="34" charset="0"/>
                <a:cs typeface="Arial" pitchFamily="34" charset="0"/>
              </a:rPr>
              <a:t>.</a:t>
            </a:r>
          </a:p>
        </p:txBody>
      </p:sp>
      <p:sp>
        <p:nvSpPr>
          <p:cNvPr id="16" name="CasellaDiTesto 15"/>
          <p:cNvSpPr txBox="1"/>
          <p:nvPr/>
        </p:nvSpPr>
        <p:spPr>
          <a:xfrm>
            <a:off x="342899" y="981076"/>
            <a:ext cx="5534026" cy="2031325"/>
          </a:xfrm>
          <a:prstGeom prst="rect">
            <a:avLst/>
          </a:prstGeom>
          <a:noFill/>
        </p:spPr>
        <p:txBody>
          <a:bodyPr wrap="square" rtlCol="0">
            <a:spAutoFit/>
          </a:bodyPr>
          <a:lstStyle/>
          <a:p>
            <a:pPr marL="45720" lvl="0">
              <a:spcBef>
                <a:spcPct val="20000"/>
              </a:spcBef>
            </a:pPr>
            <a:r>
              <a:rPr lang="it-IT" sz="1400" dirty="0" smtClean="0">
                <a:latin typeface="Arial" pitchFamily="34" charset="0"/>
                <a:cs typeface="Arial" pitchFamily="34" charset="0"/>
              </a:rPr>
              <a:t>La Grotta Gigante è una grotta carsica, esplorata nel 1840 e aperta al turismo nel 1908. La grotta è situata sull'altipiano del Carso, a pochi chilometri dal confine con la Slovenia. La sua principale caratteristica è quella di contenente la sala naturale più grande al mondo: un singolo vano alto circa 114 metri, lungo 280 metri e largo 76,3 metri. La Grotta Gigante, la cui origine viene fatta risalire ad almeno una decina di milioni di anni fa, è costituita da rocce carbonatiche prevalentemente calcaree e in minor misura dolomitiche.</a:t>
            </a:r>
          </a:p>
        </p:txBody>
      </p:sp>
      <p:sp>
        <p:nvSpPr>
          <p:cNvPr id="17" name="CasellaDiTesto 16"/>
          <p:cNvSpPr txBox="1"/>
          <p:nvPr/>
        </p:nvSpPr>
        <p:spPr>
          <a:xfrm>
            <a:off x="6219826" y="4248151"/>
            <a:ext cx="5600700" cy="1902059"/>
          </a:xfrm>
          <a:prstGeom prst="rect">
            <a:avLst/>
          </a:prstGeom>
          <a:noFill/>
        </p:spPr>
        <p:txBody>
          <a:bodyPr wrap="square" rtlCol="0">
            <a:spAutoFit/>
          </a:bodyPr>
          <a:lstStyle/>
          <a:p>
            <a:pPr marL="45720">
              <a:spcBef>
                <a:spcPct val="20000"/>
              </a:spcBef>
            </a:pPr>
            <a:endParaRPr lang="it-IT" sz="1400" dirty="0" smtClean="0">
              <a:latin typeface="Arial" pitchFamily="34" charset="0"/>
              <a:cs typeface="Arial" pitchFamily="34" charset="0"/>
            </a:endParaRPr>
          </a:p>
          <a:p>
            <a:pPr marL="45720">
              <a:spcBef>
                <a:spcPct val="20000"/>
              </a:spcBef>
            </a:pPr>
            <a:r>
              <a:rPr lang="it-IT" sz="1400" dirty="0" smtClean="0">
                <a:latin typeface="Arial" pitchFamily="34" charset="0"/>
                <a:cs typeface="Arial" pitchFamily="34" charset="0"/>
              </a:rPr>
              <a:t>L'acqua di gocciolamento proveniente dagli strati di roccia superiori apporta calcare che costituisce la base per la formazione di concrezioni come stalattiti, stalagmiti e colate calcitiche. Altri minerali contribuiscono a dare a tali concrezioni differenti colorazioni, e nel caso della Grotta Gigante l'Ossido di Ferro colora di tonalità rosse le concrezioni.</a:t>
            </a:r>
          </a:p>
          <a:p>
            <a:pPr marL="45720" lvl="0">
              <a:spcBef>
                <a:spcPct val="20000"/>
              </a:spcBef>
            </a:pPr>
            <a:endParaRPr lang="it-IT" sz="1400" dirty="0" smtClean="0">
              <a:latin typeface="Arial" pitchFamily="34" charset="0"/>
              <a:cs typeface="Arial" pitchFamily="34" charset="0"/>
            </a:endParaRPr>
          </a:p>
        </p:txBody>
      </p:sp>
      <p:pic>
        <p:nvPicPr>
          <p:cNvPr id="6" name="Immagine 5" descr="DSC_0754.JPG"/>
          <p:cNvPicPr>
            <a:picLocks noChangeAspect="1"/>
          </p:cNvPicPr>
          <p:nvPr/>
        </p:nvPicPr>
        <p:blipFill>
          <a:blip r:embed="rId2" cstate="print"/>
          <a:stretch>
            <a:fillRect/>
          </a:stretch>
        </p:blipFill>
        <p:spPr>
          <a:xfrm>
            <a:off x="6219825" y="400050"/>
            <a:ext cx="5419726" cy="3613150"/>
          </a:xfrm>
          <a:prstGeom prst="rect">
            <a:avLst/>
          </a:prstGeom>
        </p:spPr>
      </p:pic>
      <p:pic>
        <p:nvPicPr>
          <p:cNvPr id="7" name="Immagine 6" descr="DSC_0669.JPG"/>
          <p:cNvPicPr>
            <a:picLocks noChangeAspect="1"/>
          </p:cNvPicPr>
          <p:nvPr/>
        </p:nvPicPr>
        <p:blipFill>
          <a:blip r:embed="rId3" cstate="print"/>
          <a:stretch>
            <a:fillRect/>
          </a:stretch>
        </p:blipFill>
        <p:spPr>
          <a:xfrm>
            <a:off x="485776" y="3067049"/>
            <a:ext cx="5076824" cy="3384549"/>
          </a:xfrm>
          <a:prstGeom prst="rect">
            <a:avLst/>
          </a:prstGeom>
        </p:spPr>
      </p:pic>
    </p:spTree>
    <p:extLst>
      <p:ext uri="{BB962C8B-B14F-4D97-AF65-F5344CB8AC3E}">
        <p14:creationId xmlns:p14="http://schemas.microsoft.com/office/powerpoint/2010/main" xmlns="" val="3524637616"/>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771525" y="447675"/>
            <a:ext cx="10477500" cy="1077218"/>
          </a:xfrm>
          <a:prstGeom prst="rect">
            <a:avLst/>
          </a:prstGeom>
          <a:noFill/>
        </p:spPr>
        <p:txBody>
          <a:bodyPr wrap="square" rtlCol="0">
            <a:spAutoFit/>
          </a:bodyPr>
          <a:lstStyle/>
          <a:p>
            <a:r>
              <a:rPr lang="it-IT" sz="2800" b="1" dirty="0" smtClean="0">
                <a:latin typeface="Arial" pitchFamily="34" charset="0"/>
                <a:cs typeface="Arial" pitchFamily="34" charset="0"/>
              </a:rPr>
              <a:t>TRIESTE</a:t>
            </a:r>
          </a:p>
          <a:p>
            <a:endParaRPr lang="it-IT" dirty="0" smtClean="0">
              <a:latin typeface="Arial" pitchFamily="34" charset="0"/>
              <a:cs typeface="Arial" pitchFamily="34" charset="0"/>
            </a:endParaRPr>
          </a:p>
          <a:p>
            <a:r>
              <a:rPr lang="it-IT" dirty="0" smtClean="0">
                <a:latin typeface="Arial" pitchFamily="34" charset="0"/>
                <a:cs typeface="Arial" pitchFamily="34" charset="0"/>
              </a:rPr>
              <a:t>A Trieste abbiamo fatto un breve giro turistico per vedere la città con le luci della sera…  Che magia! </a:t>
            </a:r>
            <a:endParaRPr lang="it-IT" dirty="0">
              <a:latin typeface="Arial" pitchFamily="34" charset="0"/>
              <a:cs typeface="Arial" pitchFamily="34" charset="0"/>
            </a:endParaRPr>
          </a:p>
        </p:txBody>
      </p:sp>
      <p:pic>
        <p:nvPicPr>
          <p:cNvPr id="7" name="Immagine 6" descr="DSC_0813.JPG"/>
          <p:cNvPicPr>
            <a:picLocks noChangeAspect="1"/>
          </p:cNvPicPr>
          <p:nvPr/>
        </p:nvPicPr>
        <p:blipFill>
          <a:blip r:embed="rId2" cstate="print"/>
          <a:stretch>
            <a:fillRect/>
          </a:stretch>
        </p:blipFill>
        <p:spPr>
          <a:xfrm rot="449908">
            <a:off x="6400799" y="2219325"/>
            <a:ext cx="5229225" cy="3486150"/>
          </a:xfrm>
          <a:prstGeom prst="rect">
            <a:avLst/>
          </a:prstGeom>
        </p:spPr>
      </p:pic>
      <p:pic>
        <p:nvPicPr>
          <p:cNvPr id="8" name="Immagine 7" descr="CanalePonteRosso.jpg"/>
          <p:cNvPicPr>
            <a:picLocks noChangeAspect="1"/>
          </p:cNvPicPr>
          <p:nvPr/>
        </p:nvPicPr>
        <p:blipFill>
          <a:blip r:embed="rId3" cstate="print"/>
          <a:stretch>
            <a:fillRect/>
          </a:stretch>
        </p:blipFill>
        <p:spPr>
          <a:xfrm rot="21291537">
            <a:off x="509223" y="2314574"/>
            <a:ext cx="4720001" cy="3476625"/>
          </a:xfrm>
          <a:prstGeom prst="rect">
            <a:avLst/>
          </a:prstGeom>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DSC_0824.JPG"/>
          <p:cNvPicPr>
            <a:picLocks noChangeAspect="1"/>
          </p:cNvPicPr>
          <p:nvPr/>
        </p:nvPicPr>
        <p:blipFill>
          <a:blip r:embed="rId2" cstate="print"/>
          <a:stretch>
            <a:fillRect/>
          </a:stretch>
        </p:blipFill>
        <p:spPr>
          <a:xfrm rot="21192399">
            <a:off x="794088" y="1078104"/>
            <a:ext cx="4600417" cy="3066945"/>
          </a:xfrm>
          <a:prstGeom prst="rect">
            <a:avLst/>
          </a:prstGeom>
        </p:spPr>
      </p:pic>
      <p:sp>
        <p:nvSpPr>
          <p:cNvPr id="7" name="CasellaDiTesto 6"/>
          <p:cNvSpPr txBox="1"/>
          <p:nvPr/>
        </p:nvSpPr>
        <p:spPr>
          <a:xfrm>
            <a:off x="5810249" y="1095375"/>
            <a:ext cx="5591175" cy="923330"/>
          </a:xfrm>
          <a:prstGeom prst="rect">
            <a:avLst/>
          </a:prstGeom>
          <a:noFill/>
        </p:spPr>
        <p:txBody>
          <a:bodyPr wrap="square" rtlCol="0">
            <a:spAutoFit/>
          </a:bodyPr>
          <a:lstStyle/>
          <a:p>
            <a:r>
              <a:rPr lang="it-IT" dirty="0" smtClean="0"/>
              <a:t>L</a:t>
            </a:r>
            <a:r>
              <a:rPr lang="it-IT" dirty="0" smtClean="0"/>
              <a:t>’Hotel in cui abbiamo dormito era a Izola</a:t>
            </a:r>
            <a:r>
              <a:rPr lang="it-IT" dirty="0" smtClean="0"/>
              <a:t> in Slovenia</a:t>
            </a:r>
            <a:r>
              <a:rPr lang="it-IT" dirty="0" smtClean="0"/>
              <a:t>, </a:t>
            </a:r>
            <a:r>
              <a:rPr lang="it-IT" dirty="0" smtClean="0"/>
              <a:t>località turistica di mare molto conosciuta. </a:t>
            </a:r>
            <a:endParaRPr lang="it-IT" dirty="0" smtClean="0"/>
          </a:p>
          <a:p>
            <a:r>
              <a:rPr lang="it-IT" dirty="0" smtClean="0"/>
              <a:t> </a:t>
            </a:r>
            <a:r>
              <a:rPr lang="it-IT" dirty="0" smtClean="0"/>
              <a:t>                           Vista magnifica!! </a:t>
            </a:r>
            <a:endParaRPr lang="it-IT" dirty="0"/>
          </a:p>
        </p:txBody>
      </p:sp>
      <p:sp>
        <p:nvSpPr>
          <p:cNvPr id="8" name="Rettangolo 7"/>
          <p:cNvSpPr/>
          <p:nvPr/>
        </p:nvSpPr>
        <p:spPr>
          <a:xfrm>
            <a:off x="819150" y="4534585"/>
            <a:ext cx="6096000" cy="923330"/>
          </a:xfrm>
          <a:prstGeom prst="rect">
            <a:avLst/>
          </a:prstGeom>
        </p:spPr>
        <p:txBody>
          <a:bodyPr>
            <a:spAutoFit/>
          </a:bodyPr>
          <a:lstStyle/>
          <a:p>
            <a:endParaRPr lang="it-IT" dirty="0" smtClean="0"/>
          </a:p>
          <a:p>
            <a:r>
              <a:rPr lang="it-IT" dirty="0" smtClean="0"/>
              <a:t>Abbiamo  mangiato tantissimo e abbiamo passato una piacevole serata… ma non scendiamo nei particolari !!</a:t>
            </a:r>
            <a:endParaRPr lang="it-IT" dirty="0"/>
          </a:p>
        </p:txBody>
      </p:sp>
      <p:pic>
        <p:nvPicPr>
          <p:cNvPr id="9" name="Immagine 8" descr="IMG-20171111-WA0033.jpg"/>
          <p:cNvPicPr>
            <a:picLocks noChangeAspect="1"/>
          </p:cNvPicPr>
          <p:nvPr/>
        </p:nvPicPr>
        <p:blipFill>
          <a:blip r:embed="rId3" cstate="print"/>
          <a:stretch>
            <a:fillRect/>
          </a:stretch>
        </p:blipFill>
        <p:spPr>
          <a:xfrm rot="467282">
            <a:off x="6553889" y="2458963"/>
            <a:ext cx="4505105" cy="3378829"/>
          </a:xfrm>
          <a:prstGeom prst="rect">
            <a:avLst/>
          </a:prstGeom>
        </p:spPr>
      </p:pic>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71500" y="1076325"/>
            <a:ext cx="10801349" cy="646331"/>
          </a:xfrm>
          <a:prstGeom prst="rect">
            <a:avLst/>
          </a:prstGeom>
          <a:noFill/>
        </p:spPr>
        <p:txBody>
          <a:bodyPr wrap="square" rtlCol="0">
            <a:spAutoFit/>
          </a:bodyPr>
          <a:lstStyle/>
          <a:p>
            <a:r>
              <a:rPr lang="it-IT" dirty="0" smtClean="0"/>
              <a:t>Iniziamo la visita presso l’ITS Volta, </a:t>
            </a:r>
            <a:r>
              <a:rPr lang="it-IT" b="1" dirty="0" smtClean="0"/>
              <a:t>Istituto Tecnico Superiore per le Nuove Tecnologie della </a:t>
            </a:r>
            <a:r>
              <a:rPr lang="it-IT" b="1" dirty="0" smtClean="0"/>
              <a:t>Vita</a:t>
            </a:r>
            <a:r>
              <a:rPr lang="it-IT" dirty="0" smtClean="0"/>
              <a:t>, </a:t>
            </a:r>
            <a:r>
              <a:rPr lang="it-IT" dirty="0" smtClean="0"/>
              <a:t>di Basovizza </a:t>
            </a:r>
            <a:r>
              <a:rPr lang="it-IT" dirty="0" smtClean="0"/>
              <a:t>a pochi chilometri da Trieste.</a:t>
            </a:r>
          </a:p>
        </p:txBody>
      </p:sp>
      <p:sp>
        <p:nvSpPr>
          <p:cNvPr id="10" name="Rettangolo 9"/>
          <p:cNvSpPr/>
          <p:nvPr/>
        </p:nvSpPr>
        <p:spPr>
          <a:xfrm>
            <a:off x="9428870" y="453509"/>
            <a:ext cx="1849609" cy="369332"/>
          </a:xfrm>
          <a:prstGeom prst="rect">
            <a:avLst/>
          </a:prstGeom>
        </p:spPr>
        <p:txBody>
          <a:bodyPr wrap="none">
            <a:spAutoFit/>
          </a:bodyPr>
          <a:lstStyle/>
          <a:p>
            <a:r>
              <a:rPr lang="it-IT" b="1" dirty="0" smtClean="0"/>
              <a:t>9 </a:t>
            </a:r>
            <a:r>
              <a:rPr lang="it-IT" b="1" dirty="0" smtClean="0"/>
              <a:t>novembre 2017</a:t>
            </a:r>
            <a:endParaRPr lang="it-IT" dirty="0"/>
          </a:p>
        </p:txBody>
      </p:sp>
      <p:sp>
        <p:nvSpPr>
          <p:cNvPr id="11" name="CasellaDiTesto 10"/>
          <p:cNvSpPr txBox="1"/>
          <p:nvPr/>
        </p:nvSpPr>
        <p:spPr>
          <a:xfrm>
            <a:off x="552450" y="2047875"/>
            <a:ext cx="3676651" cy="3970318"/>
          </a:xfrm>
          <a:prstGeom prst="rect">
            <a:avLst/>
          </a:prstGeom>
          <a:noFill/>
        </p:spPr>
        <p:txBody>
          <a:bodyPr wrap="square" rtlCol="0">
            <a:spAutoFit/>
          </a:bodyPr>
          <a:lstStyle/>
          <a:p>
            <a:r>
              <a:rPr lang="it-IT" dirty="0" smtClean="0"/>
              <a:t>L'ITS Fondazione Alessandro Volta per le Nuove Tecnologie della Vita è </a:t>
            </a:r>
            <a:r>
              <a:rPr lang="it-IT" dirty="0" smtClean="0"/>
              <a:t>un ente </a:t>
            </a:r>
            <a:r>
              <a:rPr lang="it-IT" dirty="0" smtClean="0"/>
              <a:t>cui partecipano Università e Centri di Ricerca, Enti di Formazione, Scuole, Imprese, Enti locali e opera attraverso progetti coerenti con l'area tecnologica "Nuove Tecnologie della Vita".</a:t>
            </a:r>
          </a:p>
          <a:p>
            <a:r>
              <a:rPr lang="it-IT" dirty="0" smtClean="0"/>
              <a:t>La Fondazione persegue le finalità di promuovere la diffusione della cultura tecnica e scientifica e sostenere le misure per lo sviluppo dell'economia e le politiche attive del lavoro.</a:t>
            </a:r>
            <a:endParaRPr lang="it-IT" dirty="0" smtClean="0"/>
          </a:p>
        </p:txBody>
      </p:sp>
      <p:pic>
        <p:nvPicPr>
          <p:cNvPr id="1028" name="Picture 4" descr="Risultati immagini per itis volta basovizza"/>
          <p:cNvPicPr>
            <a:picLocks noChangeAspect="1" noChangeArrowheads="1"/>
          </p:cNvPicPr>
          <p:nvPr/>
        </p:nvPicPr>
        <p:blipFill>
          <a:blip r:embed="rId2" cstate="print"/>
          <a:srcRect/>
          <a:stretch>
            <a:fillRect/>
          </a:stretch>
        </p:blipFill>
        <p:spPr bwMode="auto">
          <a:xfrm>
            <a:off x="4505325" y="3390901"/>
            <a:ext cx="7458075" cy="2158917"/>
          </a:xfrm>
          <a:prstGeom prst="rect">
            <a:avLst/>
          </a:prstGeom>
          <a:noFill/>
        </p:spPr>
      </p:pic>
      <p:pic>
        <p:nvPicPr>
          <p:cNvPr id="1031" name="Picture 7"/>
          <p:cNvPicPr>
            <a:picLocks noChangeAspect="1" noChangeArrowheads="1"/>
          </p:cNvPicPr>
          <p:nvPr/>
        </p:nvPicPr>
        <p:blipFill>
          <a:blip r:embed="rId3" cstate="print"/>
          <a:srcRect/>
          <a:stretch>
            <a:fillRect/>
          </a:stretch>
        </p:blipFill>
        <p:spPr bwMode="auto">
          <a:xfrm>
            <a:off x="6848475" y="1952625"/>
            <a:ext cx="2176463" cy="124369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00075" y="657225"/>
            <a:ext cx="10277475" cy="369332"/>
          </a:xfrm>
          <a:prstGeom prst="rect">
            <a:avLst/>
          </a:prstGeom>
          <a:noFill/>
        </p:spPr>
        <p:txBody>
          <a:bodyPr wrap="square" rtlCol="0">
            <a:spAutoFit/>
          </a:bodyPr>
          <a:lstStyle/>
          <a:p>
            <a:pPr algn="ctr"/>
            <a:r>
              <a:rPr lang="it-IT" dirty="0" smtClean="0"/>
              <a:t>Ci sono stati presentati due corsi di specializzazione</a:t>
            </a:r>
            <a:endParaRPr lang="it-IT" dirty="0"/>
          </a:p>
        </p:txBody>
      </p:sp>
      <p:pic>
        <p:nvPicPr>
          <p:cNvPr id="30722" name="Picture 2"/>
          <p:cNvPicPr>
            <a:picLocks noChangeAspect="1" noChangeArrowheads="1"/>
          </p:cNvPicPr>
          <p:nvPr/>
        </p:nvPicPr>
        <p:blipFill>
          <a:blip r:embed="rId2" cstate="print"/>
          <a:srcRect/>
          <a:stretch>
            <a:fillRect/>
          </a:stretch>
        </p:blipFill>
        <p:spPr bwMode="auto">
          <a:xfrm>
            <a:off x="852488" y="1181100"/>
            <a:ext cx="3814761" cy="2786435"/>
          </a:xfrm>
          <a:prstGeom prst="rect">
            <a:avLst/>
          </a:prstGeom>
          <a:noFill/>
          <a:ln w="9525">
            <a:noFill/>
            <a:miter lim="800000"/>
            <a:headEnd/>
            <a:tailEnd/>
          </a:ln>
        </p:spPr>
      </p:pic>
      <p:pic>
        <p:nvPicPr>
          <p:cNvPr id="30723" name="Picture 3"/>
          <p:cNvPicPr>
            <a:picLocks noChangeAspect="1" noChangeArrowheads="1"/>
          </p:cNvPicPr>
          <p:nvPr/>
        </p:nvPicPr>
        <p:blipFill>
          <a:blip r:embed="rId3" cstate="print"/>
          <a:srcRect/>
          <a:stretch>
            <a:fillRect/>
          </a:stretch>
        </p:blipFill>
        <p:spPr bwMode="auto">
          <a:xfrm>
            <a:off x="6600826" y="1238250"/>
            <a:ext cx="3957638" cy="2762250"/>
          </a:xfrm>
          <a:prstGeom prst="rect">
            <a:avLst/>
          </a:prstGeom>
          <a:noFill/>
          <a:ln w="9525">
            <a:noFill/>
            <a:miter lim="800000"/>
            <a:headEnd/>
            <a:tailEnd/>
          </a:ln>
        </p:spPr>
      </p:pic>
      <p:sp>
        <p:nvSpPr>
          <p:cNvPr id="5" name="CasellaDiTesto 4"/>
          <p:cNvSpPr txBox="1"/>
          <p:nvPr/>
        </p:nvSpPr>
        <p:spPr>
          <a:xfrm>
            <a:off x="942976" y="4362450"/>
            <a:ext cx="3752849" cy="1477328"/>
          </a:xfrm>
          <a:prstGeom prst="rect">
            <a:avLst/>
          </a:prstGeom>
          <a:noFill/>
        </p:spPr>
        <p:txBody>
          <a:bodyPr wrap="square" rtlCol="0">
            <a:spAutoFit/>
          </a:bodyPr>
          <a:lstStyle/>
          <a:p>
            <a:r>
              <a:rPr lang="it-IT" dirty="0" smtClean="0"/>
              <a:t>Corso Tecnico Superiore </a:t>
            </a:r>
            <a:r>
              <a:rPr lang="it-IT" dirty="0" smtClean="0"/>
              <a:t>per lo sviluppo, la gestione e la manutenzione di apparecchiature biomediche e di soluzioni di informatica biomedica </a:t>
            </a:r>
            <a:endParaRPr lang="it-IT" dirty="0"/>
          </a:p>
        </p:txBody>
      </p:sp>
      <p:sp>
        <p:nvSpPr>
          <p:cNvPr id="6" name="CasellaDiTesto 5"/>
          <p:cNvSpPr txBox="1"/>
          <p:nvPr/>
        </p:nvSpPr>
        <p:spPr>
          <a:xfrm>
            <a:off x="6657974" y="4381501"/>
            <a:ext cx="3971925" cy="1200329"/>
          </a:xfrm>
          <a:prstGeom prst="rect">
            <a:avLst/>
          </a:prstGeom>
          <a:noFill/>
        </p:spPr>
        <p:txBody>
          <a:bodyPr wrap="square" rtlCol="0">
            <a:spAutoFit/>
          </a:bodyPr>
          <a:lstStyle/>
          <a:p>
            <a:r>
              <a:rPr lang="it-IT" dirty="0" smtClean="0"/>
              <a:t>Corso Tecnico </a:t>
            </a:r>
            <a:r>
              <a:rPr lang="it-IT" dirty="0" smtClean="0"/>
              <a:t>Superiore per la gestione e manutenzione di apparecchiature biomediche, per la diagnostica per immagini e per le biotecnologie</a:t>
            </a:r>
            <a:endParaRPr lang="it-IT" dirty="0"/>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Tema di Office">
  <a:themeElements>
    <a:clrScheme name="Tramont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1060</TotalTime>
  <Words>1402</Words>
  <Application>Microsoft Office PowerPoint</Application>
  <PresentationFormat>Personalizzato</PresentationFormat>
  <Paragraphs>79</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Diapositiva 1</vt:lpstr>
      <vt:lpstr>Ogni cento metri il mondo cambia. ( Roberto Bolaño )</vt:lpstr>
      <vt:lpstr>8 novembre 2017</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christian</dc:creator>
  <cp:lastModifiedBy>I</cp:lastModifiedBy>
  <cp:revision>155</cp:revision>
  <dcterms:created xsi:type="dcterms:W3CDTF">2015-11-15T14:11:23Z</dcterms:created>
  <dcterms:modified xsi:type="dcterms:W3CDTF">2017-11-19T15:34:08Z</dcterms:modified>
</cp:coreProperties>
</file>